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546" r:id="rId2"/>
    <p:sldId id="913" r:id="rId3"/>
    <p:sldId id="917" r:id="rId4"/>
    <p:sldId id="979" r:id="rId5"/>
    <p:sldId id="926" r:id="rId6"/>
    <p:sldId id="928" r:id="rId7"/>
    <p:sldId id="933" r:id="rId8"/>
    <p:sldId id="980" r:id="rId9"/>
    <p:sldId id="930" r:id="rId10"/>
    <p:sldId id="932" r:id="rId11"/>
    <p:sldId id="981" r:id="rId12"/>
    <p:sldId id="982" r:id="rId13"/>
    <p:sldId id="983" r:id="rId14"/>
    <p:sldId id="984" r:id="rId15"/>
    <p:sldId id="985" r:id="rId16"/>
    <p:sldId id="986" r:id="rId17"/>
    <p:sldId id="987" r:id="rId18"/>
    <p:sldId id="988" r:id="rId19"/>
    <p:sldId id="989" r:id="rId20"/>
    <p:sldId id="990" r:id="rId21"/>
    <p:sldId id="991" r:id="rId22"/>
    <p:sldId id="992" r:id="rId23"/>
    <p:sldId id="1000" r:id="rId24"/>
    <p:sldId id="993" r:id="rId25"/>
    <p:sldId id="994" r:id="rId26"/>
    <p:sldId id="995" r:id="rId27"/>
    <p:sldId id="996" r:id="rId28"/>
    <p:sldId id="997" r:id="rId29"/>
    <p:sldId id="998" r:id="rId30"/>
    <p:sldId id="999" r:id="rId31"/>
    <p:sldId id="1001" r:id="rId32"/>
    <p:sldId id="1002" r:id="rId33"/>
    <p:sldId id="1003" r:id="rId34"/>
    <p:sldId id="1004" r:id="rId35"/>
    <p:sldId id="1005" r:id="rId36"/>
    <p:sldId id="976" r:id="rId37"/>
    <p:sldId id="978" r:id="rId38"/>
    <p:sldId id="548" r:id="rId39"/>
    <p:sldId id="294" r:id="rId40"/>
  </p:sldIdLst>
  <p:sldSz cx="9144000" cy="6858000" type="screen4x3"/>
  <p:notesSz cx="6858000" cy="9144000"/>
  <p:custShowLst>
    <p:custShow name="Pokaz niestandardowy 1" id="0">
      <p:sldLst/>
    </p:custShow>
  </p:custShow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6699FF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Styl ciemny 1 — Ak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929F9F4-4A8F-4326-A1B4-22849713DDAB}" styleName="Styl ciemny 1 — Ak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44" autoAdjust="0"/>
    <p:restoredTop sz="98310" autoAdjust="0"/>
  </p:normalViewPr>
  <p:slideViewPr>
    <p:cSldViewPr>
      <p:cViewPr>
        <p:scale>
          <a:sx n="73" d="100"/>
          <a:sy n="73" d="100"/>
        </p:scale>
        <p:origin x="-1003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9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256" y="-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D6A75-5398-4557-BB07-82D8978EBA1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8DBF9CD-7E2B-4AF2-AE26-57FFEED7F2CB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UMOWA</a:t>
          </a:r>
        </a:p>
        <a:p>
          <a:r>
            <a:rPr lang="pl-PL" sz="20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PARTNERSTWA</a:t>
          </a:r>
        </a:p>
        <a:p>
          <a:r>
            <a:rPr lang="pl-PL" sz="1400" b="1" dirty="0" smtClean="0">
              <a:solidFill>
                <a:schemeClr val="bg1">
                  <a:lumMod val="50000"/>
                </a:schemeClr>
              </a:solidFill>
            </a:rPr>
            <a:t>na lata </a:t>
          </a:r>
          <a:r>
            <a:rPr lang="pl-PL" sz="1400" b="1" dirty="0" smtClean="0">
              <a:solidFill>
                <a:schemeClr val="bg1">
                  <a:lumMod val="50000"/>
                </a:schemeClr>
              </a:solidFill>
            </a:rPr>
            <a:t>2014-2020</a:t>
          </a:r>
          <a:endParaRPr lang="pl-PL" sz="1400" b="1" dirty="0">
            <a:solidFill>
              <a:schemeClr val="bg1">
                <a:lumMod val="50000"/>
              </a:schemeClr>
            </a:solidFill>
          </a:endParaRPr>
        </a:p>
      </dgm:t>
    </dgm:pt>
    <dgm:pt modelId="{D3BD2D7C-13F9-4AE9-8B0C-7711899BC0F1}" type="parTrans" cxnId="{C8A86559-D5A4-4148-8C7C-73C0959F996F}">
      <dgm:prSet/>
      <dgm:spPr/>
      <dgm:t>
        <a:bodyPr/>
        <a:lstStyle/>
        <a:p>
          <a:endParaRPr lang="pl-PL"/>
        </a:p>
      </dgm:t>
    </dgm:pt>
    <dgm:pt modelId="{7723BEF8-12FA-470A-9F32-42FEA67B1547}" type="sibTrans" cxnId="{C8A86559-D5A4-4148-8C7C-73C0959F996F}">
      <dgm:prSet/>
      <dgm:spPr/>
      <dgm:t>
        <a:bodyPr/>
        <a:lstStyle/>
        <a:p>
          <a:endParaRPr lang="pl-PL"/>
        </a:p>
      </dgm:t>
    </dgm:pt>
    <dgm:pt modelId="{8FB5BD44-A938-4047-BC17-52D7629E0876}">
      <dgm:prSet phldrT="[Tekst]" custT="1"/>
      <dgm:spPr/>
      <dgm:t>
        <a:bodyPr/>
        <a:lstStyle/>
        <a:p>
          <a:r>
            <a:rPr lang="pl-PL" sz="18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rPr>
            <a:t>PROGRAMY OPERACYJNE W RAMACH </a:t>
          </a:r>
          <a:r>
            <a:rPr lang="pl-PL" sz="18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WPR</a:t>
          </a:r>
          <a:r>
            <a:rPr lang="pl-PL" sz="18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rPr>
            <a:t> I </a:t>
          </a:r>
          <a:r>
            <a:rPr lang="pl-PL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rPr>
            <a:t>WP RYBACKIEJ</a:t>
          </a:r>
        </a:p>
        <a:p>
          <a:endParaRPr lang="pl-PL" sz="1800" b="1" dirty="0" smtClean="0">
            <a:solidFill>
              <a:schemeClr val="bg1">
                <a:lumMod val="50000"/>
              </a:schemeClr>
            </a:solidFill>
            <a:latin typeface="Calibri" panose="020F0502020204030204" pitchFamily="34" charset="0"/>
          </a:endParaRPr>
        </a:p>
        <a:p>
          <a:r>
            <a:rPr lang="pl-PL" sz="24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PROW</a:t>
          </a:r>
        </a:p>
        <a:p>
          <a:r>
            <a:rPr lang="pl-PL" sz="2400" b="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PO  RYBY</a:t>
          </a:r>
          <a:endParaRPr lang="pl-PL" sz="2400" b="0" dirty="0">
            <a:solidFill>
              <a:schemeClr val="bg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B4FAA075-DB6E-4A9C-8BA7-7A3447C80BD1}" type="parTrans" cxnId="{01FE951A-2034-4714-BF54-B17607C56880}">
      <dgm:prSet/>
      <dgm:spPr/>
      <dgm:t>
        <a:bodyPr/>
        <a:lstStyle/>
        <a:p>
          <a:endParaRPr lang="pl-PL"/>
        </a:p>
      </dgm:t>
    </dgm:pt>
    <dgm:pt modelId="{4D3C50E7-609E-4C48-B7AD-8D4A491100F7}" type="sibTrans" cxnId="{01FE951A-2034-4714-BF54-B17607C56880}">
      <dgm:prSet/>
      <dgm:spPr/>
      <dgm:t>
        <a:bodyPr/>
        <a:lstStyle/>
        <a:p>
          <a:endParaRPr lang="pl-PL"/>
        </a:p>
      </dgm:t>
    </dgm:pt>
    <dgm:pt modelId="{3D7427CA-7919-43AC-AD04-828D24EEBEC3}">
      <dgm:prSet phldrT="[Tekst]" custT="1"/>
      <dgm:spPr/>
      <dgm:t>
        <a:bodyPr/>
        <a:lstStyle/>
        <a:p>
          <a:r>
            <a:rPr lang="pl-PL" sz="18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rPr>
            <a:t>PROGRAMY WSPÓŁPRACY TERYTORIALNEJ</a:t>
          </a:r>
        </a:p>
        <a:p>
          <a:endParaRPr lang="pl-PL" sz="1800" dirty="0" smtClean="0">
            <a:solidFill>
              <a:schemeClr val="bg1">
                <a:lumMod val="50000"/>
              </a:schemeClr>
            </a:solidFill>
            <a:latin typeface="Calibri" panose="020F0502020204030204" pitchFamily="34" charset="0"/>
          </a:endParaRPr>
        </a:p>
        <a:p>
          <a:r>
            <a:rPr lang="pl-PL" sz="24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8</a:t>
          </a:r>
          <a:r>
            <a:rPr lang="pl-PL" sz="24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 szt</a:t>
          </a:r>
          <a:r>
            <a:rPr lang="pl-PL" sz="24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.</a:t>
          </a:r>
        </a:p>
        <a:p>
          <a:r>
            <a:rPr lang="pl-PL" sz="2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NIEMCY, CZECHY,    LITWA,   BAŁTYK</a:t>
          </a:r>
          <a:endParaRPr lang="pl-PL" sz="2000" dirty="0">
            <a:solidFill>
              <a:schemeClr val="bg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4B7D5ECA-84FE-4E79-8DE7-20EAA4FEC53A}" type="parTrans" cxnId="{ABA92F37-D901-412F-ADDD-C76700889A19}">
      <dgm:prSet/>
      <dgm:spPr/>
      <dgm:t>
        <a:bodyPr/>
        <a:lstStyle/>
        <a:p>
          <a:endParaRPr lang="pl-PL"/>
        </a:p>
      </dgm:t>
    </dgm:pt>
    <dgm:pt modelId="{AF1F8908-ECDF-45AE-941C-FE507DAF7B1C}" type="sibTrans" cxnId="{ABA92F37-D901-412F-ADDD-C76700889A19}">
      <dgm:prSet/>
      <dgm:spPr/>
      <dgm:t>
        <a:bodyPr/>
        <a:lstStyle/>
        <a:p>
          <a:endParaRPr lang="pl-PL"/>
        </a:p>
      </dgm:t>
    </dgm:pt>
    <dgm:pt modelId="{5838CB62-4B2A-474D-88E6-A7BAD8C25D29}">
      <dgm:prSet custT="1"/>
      <dgm:spPr/>
      <dgm:t>
        <a:bodyPr/>
        <a:lstStyle/>
        <a:p>
          <a:r>
            <a:rPr lang="pl-PL" sz="18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rPr>
            <a:t>PROGRAMY OPERACYJNE </a:t>
          </a:r>
        </a:p>
        <a:p>
          <a:r>
            <a:rPr lang="pl-PL" sz="18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rPr>
            <a:t>POLITYKI SPÓJNOŚCI</a:t>
          </a:r>
        </a:p>
        <a:p>
          <a:endParaRPr lang="pl-PL" sz="1800" b="1" dirty="0" smtClean="0">
            <a:solidFill>
              <a:schemeClr val="bg1">
                <a:lumMod val="50000"/>
              </a:schemeClr>
            </a:solidFill>
            <a:latin typeface="Calibri" panose="020F0502020204030204" pitchFamily="34" charset="0"/>
          </a:endParaRPr>
        </a:p>
        <a:p>
          <a:r>
            <a:rPr lang="pl-PL" sz="24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PO IR</a:t>
          </a:r>
        </a:p>
        <a:p>
          <a:r>
            <a:rPr lang="pl-PL" sz="24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PO IiŚ</a:t>
          </a:r>
        </a:p>
        <a:p>
          <a:r>
            <a:rPr lang="pl-PL" sz="2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PO WER</a:t>
          </a:r>
        </a:p>
        <a:p>
          <a:r>
            <a:rPr lang="pl-PL" sz="2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PO PC</a:t>
          </a:r>
        </a:p>
        <a:p>
          <a:r>
            <a:rPr lang="pl-PL" sz="24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PO PW</a:t>
          </a:r>
        </a:p>
        <a:p>
          <a:r>
            <a:rPr lang="pl-PL" sz="2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PO PT</a:t>
          </a:r>
        </a:p>
      </dgm:t>
    </dgm:pt>
    <dgm:pt modelId="{73E71FD9-BAC4-4FBC-93DD-CFBC5E1DF41C}" type="parTrans" cxnId="{8883A0B0-D614-41FA-87D9-C00039AE8409}">
      <dgm:prSet/>
      <dgm:spPr/>
      <dgm:t>
        <a:bodyPr/>
        <a:lstStyle/>
        <a:p>
          <a:endParaRPr lang="pl-PL"/>
        </a:p>
      </dgm:t>
    </dgm:pt>
    <dgm:pt modelId="{87C283B8-E0F8-4F79-8AAD-693B8E8B2834}" type="sibTrans" cxnId="{8883A0B0-D614-41FA-87D9-C00039AE8409}">
      <dgm:prSet/>
      <dgm:spPr/>
      <dgm:t>
        <a:bodyPr/>
        <a:lstStyle/>
        <a:p>
          <a:endParaRPr lang="pl-PL"/>
        </a:p>
      </dgm:t>
    </dgm:pt>
    <dgm:pt modelId="{FE4E25AA-6EEC-4EB2-850B-C5260B455201}">
      <dgm:prSet phldrT="[Tekst]" custT="1"/>
      <dgm:spPr/>
      <dgm:t>
        <a:bodyPr/>
        <a:lstStyle/>
        <a:p>
          <a:r>
            <a:rPr lang="pl-PL" sz="18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rPr>
            <a:t>REGIONALNE PROGRAMY</a:t>
          </a:r>
        </a:p>
        <a:p>
          <a:r>
            <a:rPr lang="pl-PL" sz="18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rPr>
            <a:t>OPERACYJNE</a:t>
          </a:r>
        </a:p>
        <a:p>
          <a:r>
            <a:rPr lang="pl-PL" sz="18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rPr>
            <a:t> POLITYKI SPÓJNOŚCI</a:t>
          </a:r>
        </a:p>
        <a:p>
          <a:endParaRPr lang="pl-PL" sz="1800" b="1" dirty="0" smtClean="0">
            <a:solidFill>
              <a:schemeClr val="bg1">
                <a:lumMod val="50000"/>
              </a:schemeClr>
            </a:solidFill>
            <a:latin typeface="Calibri" panose="020F0502020204030204" pitchFamily="34" charset="0"/>
          </a:endParaRPr>
        </a:p>
        <a:p>
          <a:r>
            <a:rPr lang="pl-PL" sz="24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16 RPO</a:t>
          </a:r>
          <a:endParaRPr lang="pl-PL" sz="2400" b="1" dirty="0">
            <a:solidFill>
              <a:schemeClr val="bg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F9211649-A14F-4AD0-8BB3-16034B7B7F9F}" type="sibTrans" cxnId="{1C4AB1CB-03A6-4F95-A594-1AB48C50C288}">
      <dgm:prSet/>
      <dgm:spPr/>
      <dgm:t>
        <a:bodyPr/>
        <a:lstStyle/>
        <a:p>
          <a:endParaRPr lang="pl-PL"/>
        </a:p>
      </dgm:t>
    </dgm:pt>
    <dgm:pt modelId="{333866B1-F9EC-484B-9AE4-206D9FA55112}" type="parTrans" cxnId="{1C4AB1CB-03A6-4F95-A594-1AB48C50C288}">
      <dgm:prSet/>
      <dgm:spPr/>
      <dgm:t>
        <a:bodyPr/>
        <a:lstStyle/>
        <a:p>
          <a:endParaRPr lang="pl-PL"/>
        </a:p>
      </dgm:t>
    </dgm:pt>
    <dgm:pt modelId="{9C73E721-BC3A-4C13-B451-BDCDE8B86DB4}" type="pres">
      <dgm:prSet presAssocID="{929D6A75-5398-4557-BB07-82D8978EBA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E07F720-415F-4407-BB08-8BDD6C40AB15}" type="pres">
      <dgm:prSet presAssocID="{A8DBF9CD-7E2B-4AF2-AE26-57FFEED7F2CB}" presName="node" presStyleLbl="node1" presStyleIdx="0" presStyleCnt="5" custScaleX="192933" custScaleY="115062" custRadScaleRad="65588" custRadScaleInc="-139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61CA9C-E4F9-450B-BC20-E5D433A7440C}" type="pres">
      <dgm:prSet presAssocID="{7723BEF8-12FA-470A-9F32-42FEA67B1547}" presName="sibTrans" presStyleLbl="sibTrans2D1" presStyleIdx="0" presStyleCnt="5" custFlipHor="1" custScaleX="98260" custScaleY="24237" custLinFactX="700000" custLinFactY="600000" custLinFactNeighborX="721398" custLinFactNeighborY="647182"/>
      <dgm:spPr/>
      <dgm:t>
        <a:bodyPr/>
        <a:lstStyle/>
        <a:p>
          <a:endParaRPr lang="pl-PL"/>
        </a:p>
      </dgm:t>
    </dgm:pt>
    <dgm:pt modelId="{23AAE3F3-29F1-4E70-9917-DC7172430B71}" type="pres">
      <dgm:prSet presAssocID="{7723BEF8-12FA-470A-9F32-42FEA67B1547}" presName="connectorText" presStyleLbl="sibTrans2D1" presStyleIdx="0" presStyleCnt="5"/>
      <dgm:spPr/>
      <dgm:t>
        <a:bodyPr/>
        <a:lstStyle/>
        <a:p>
          <a:endParaRPr lang="pl-PL"/>
        </a:p>
      </dgm:t>
    </dgm:pt>
    <dgm:pt modelId="{F6B7E579-975C-4323-AF93-CFCB2ADA105F}" type="pres">
      <dgm:prSet presAssocID="{8FB5BD44-A938-4047-BC17-52D7629E0876}" presName="node" presStyleLbl="node1" presStyleIdx="1" presStyleCnt="5" custScaleY="469711" custRadScaleRad="67415" custRadScaleInc="1784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DC0FB3-FA28-4CD6-9C1A-7F01A73B2B12}" type="pres">
      <dgm:prSet presAssocID="{4D3C50E7-609E-4C48-B7AD-8D4A491100F7}" presName="sibTrans" presStyleLbl="sibTrans2D1" presStyleIdx="1" presStyleCnt="5" custAng="9720000" custScaleX="848352" custScaleY="110622" custLinFactX="-1397325" custLinFactY="-400000" custLinFactNeighborX="-1400000" custLinFactNeighborY="-427488"/>
      <dgm:spPr/>
      <dgm:t>
        <a:bodyPr/>
        <a:lstStyle/>
        <a:p>
          <a:endParaRPr lang="pl-PL"/>
        </a:p>
      </dgm:t>
    </dgm:pt>
    <dgm:pt modelId="{FE5848BB-5BC3-4285-85A3-CC933FCCFD58}" type="pres">
      <dgm:prSet presAssocID="{4D3C50E7-609E-4C48-B7AD-8D4A491100F7}" presName="connectorText" presStyleLbl="sibTrans2D1" presStyleIdx="1" presStyleCnt="5"/>
      <dgm:spPr/>
      <dgm:t>
        <a:bodyPr/>
        <a:lstStyle/>
        <a:p>
          <a:endParaRPr lang="pl-PL"/>
        </a:p>
      </dgm:t>
    </dgm:pt>
    <dgm:pt modelId="{9FEE16B6-89F5-4712-AB04-4B51C9E99D13}" type="pres">
      <dgm:prSet presAssocID="{3D7427CA-7919-43AC-AD04-828D24EEBEC3}" presName="node" presStyleLbl="node1" presStyleIdx="2" presStyleCnt="5" custScaleY="476618" custRadScaleRad="147153" custRadScaleInc="-9815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FEDAA8-84C1-4D1F-8CE0-037563DC5AFC}" type="pres">
      <dgm:prSet presAssocID="{AF1F8908-ECDF-45AE-941C-FE507DAF7B1C}" presName="sibTrans" presStyleLbl="sibTrans2D1" presStyleIdx="2" presStyleCnt="5" custAng="6480000" custScaleX="177690" custScaleY="755430" custLinFactX="706244" custLinFactY="-400000" custLinFactNeighborX="800000" custLinFactNeighborY="-401179"/>
      <dgm:spPr/>
      <dgm:t>
        <a:bodyPr/>
        <a:lstStyle/>
        <a:p>
          <a:endParaRPr lang="pl-PL"/>
        </a:p>
      </dgm:t>
    </dgm:pt>
    <dgm:pt modelId="{805D6055-9428-456A-BE9E-165F70D4850D}" type="pres">
      <dgm:prSet presAssocID="{AF1F8908-ECDF-45AE-941C-FE507DAF7B1C}" presName="connectorText" presStyleLbl="sibTrans2D1" presStyleIdx="2" presStyleCnt="5"/>
      <dgm:spPr/>
      <dgm:t>
        <a:bodyPr/>
        <a:lstStyle/>
        <a:p>
          <a:endParaRPr lang="pl-PL"/>
        </a:p>
      </dgm:t>
    </dgm:pt>
    <dgm:pt modelId="{9D595ECB-D854-450E-B2CF-558823F1C846}" type="pres">
      <dgm:prSet presAssocID="{5838CB62-4B2A-474D-88E6-A7BAD8C25D29}" presName="node" presStyleLbl="node1" presStyleIdx="3" presStyleCnt="5" custScaleY="477763" custRadScaleRad="146321" custRadScaleInc="987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B768D3-7686-42F5-BA90-6E308C9990F2}" type="pres">
      <dgm:prSet presAssocID="{87C283B8-E0F8-4F79-8AAD-693B8E8B2834}" presName="sibTrans" presStyleLbl="sibTrans2D1" presStyleIdx="3" presStyleCnt="5" custLinFactX="921854" custLinFactY="-300000" custLinFactNeighborX="1000000" custLinFactNeighborY="-396014"/>
      <dgm:spPr/>
      <dgm:t>
        <a:bodyPr/>
        <a:lstStyle/>
        <a:p>
          <a:endParaRPr lang="pl-PL"/>
        </a:p>
      </dgm:t>
    </dgm:pt>
    <dgm:pt modelId="{7F11D253-B50C-4994-B66B-5771FD0623B5}" type="pres">
      <dgm:prSet presAssocID="{87C283B8-E0F8-4F79-8AAD-693B8E8B2834}" presName="connectorText" presStyleLbl="sibTrans2D1" presStyleIdx="3" presStyleCnt="5"/>
      <dgm:spPr/>
      <dgm:t>
        <a:bodyPr/>
        <a:lstStyle/>
        <a:p>
          <a:endParaRPr lang="pl-PL"/>
        </a:p>
      </dgm:t>
    </dgm:pt>
    <dgm:pt modelId="{D32AA94F-E088-4B0B-817F-EB0817F4582D}" type="pres">
      <dgm:prSet presAssocID="{FE4E25AA-6EEC-4EB2-850B-C5260B455201}" presName="node" presStyleLbl="node1" presStyleIdx="4" presStyleCnt="5" custScaleY="470992" custRadScaleRad="68868" custRadScaleInc="-17117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7D65BF-71C6-43ED-9424-E0EF09707FC8}" type="pres">
      <dgm:prSet presAssocID="{F9211649-A14F-4AD0-8BB3-16034B7B7F9F}" presName="sibTrans" presStyleLbl="sibTrans2D1" presStyleIdx="4" presStyleCnt="5" custAng="9360000" custScaleX="133696" custScaleY="51173" custLinFactX="-200000" custLinFactNeighborX="-207037" custLinFactNeighborY="-4699"/>
      <dgm:spPr/>
      <dgm:t>
        <a:bodyPr/>
        <a:lstStyle/>
        <a:p>
          <a:endParaRPr lang="pl-PL"/>
        </a:p>
      </dgm:t>
    </dgm:pt>
    <dgm:pt modelId="{39144730-3BA0-4A80-A1F0-D4F5AEE5AE05}" type="pres">
      <dgm:prSet presAssocID="{F9211649-A14F-4AD0-8BB3-16034B7B7F9F}" presName="connectorText" presStyleLbl="sibTrans2D1" presStyleIdx="4" presStyleCnt="5"/>
      <dgm:spPr/>
      <dgm:t>
        <a:bodyPr/>
        <a:lstStyle/>
        <a:p>
          <a:endParaRPr lang="pl-PL"/>
        </a:p>
      </dgm:t>
    </dgm:pt>
  </dgm:ptLst>
  <dgm:cxnLst>
    <dgm:cxn modelId="{D538F42A-EA49-4093-AC17-65B304D0352D}" type="presOf" srcId="{AF1F8908-ECDF-45AE-941C-FE507DAF7B1C}" destId="{E7FEDAA8-84C1-4D1F-8CE0-037563DC5AFC}" srcOrd="0" destOrd="0" presId="urn:microsoft.com/office/officeart/2005/8/layout/cycle7"/>
    <dgm:cxn modelId="{87995452-C36E-4E87-9F10-850A59C229E8}" type="presOf" srcId="{AF1F8908-ECDF-45AE-941C-FE507DAF7B1C}" destId="{805D6055-9428-456A-BE9E-165F70D4850D}" srcOrd="1" destOrd="0" presId="urn:microsoft.com/office/officeart/2005/8/layout/cycle7"/>
    <dgm:cxn modelId="{ABA92F37-D901-412F-ADDD-C76700889A19}" srcId="{929D6A75-5398-4557-BB07-82D8978EBA14}" destId="{3D7427CA-7919-43AC-AD04-828D24EEBEC3}" srcOrd="2" destOrd="0" parTransId="{4B7D5ECA-84FE-4E79-8DE7-20EAA4FEC53A}" sibTransId="{AF1F8908-ECDF-45AE-941C-FE507DAF7B1C}"/>
    <dgm:cxn modelId="{C8A86559-D5A4-4148-8C7C-73C0959F996F}" srcId="{929D6A75-5398-4557-BB07-82D8978EBA14}" destId="{A8DBF9CD-7E2B-4AF2-AE26-57FFEED7F2CB}" srcOrd="0" destOrd="0" parTransId="{D3BD2D7C-13F9-4AE9-8B0C-7711899BC0F1}" sibTransId="{7723BEF8-12FA-470A-9F32-42FEA67B1547}"/>
    <dgm:cxn modelId="{C4AE626C-72B9-46FD-A21D-735501648B68}" type="presOf" srcId="{8FB5BD44-A938-4047-BC17-52D7629E0876}" destId="{F6B7E579-975C-4323-AF93-CFCB2ADA105F}" srcOrd="0" destOrd="0" presId="urn:microsoft.com/office/officeart/2005/8/layout/cycle7"/>
    <dgm:cxn modelId="{4E6B6FC5-3F97-499A-AE6F-922304252A11}" type="presOf" srcId="{5838CB62-4B2A-474D-88E6-A7BAD8C25D29}" destId="{9D595ECB-D854-450E-B2CF-558823F1C846}" srcOrd="0" destOrd="0" presId="urn:microsoft.com/office/officeart/2005/8/layout/cycle7"/>
    <dgm:cxn modelId="{B7A34EFF-09C8-4860-A4A2-4C2F55319C42}" type="presOf" srcId="{87C283B8-E0F8-4F79-8AAD-693B8E8B2834}" destId="{7F11D253-B50C-4994-B66B-5771FD0623B5}" srcOrd="1" destOrd="0" presId="urn:microsoft.com/office/officeart/2005/8/layout/cycle7"/>
    <dgm:cxn modelId="{01FE951A-2034-4714-BF54-B17607C56880}" srcId="{929D6A75-5398-4557-BB07-82D8978EBA14}" destId="{8FB5BD44-A938-4047-BC17-52D7629E0876}" srcOrd="1" destOrd="0" parTransId="{B4FAA075-DB6E-4A9C-8BA7-7A3447C80BD1}" sibTransId="{4D3C50E7-609E-4C48-B7AD-8D4A491100F7}"/>
    <dgm:cxn modelId="{F3461AB8-4C5B-4537-84D7-48231745B28D}" type="presOf" srcId="{929D6A75-5398-4557-BB07-82D8978EBA14}" destId="{9C73E721-BC3A-4C13-B451-BDCDE8B86DB4}" srcOrd="0" destOrd="0" presId="urn:microsoft.com/office/officeart/2005/8/layout/cycle7"/>
    <dgm:cxn modelId="{8883A0B0-D614-41FA-87D9-C00039AE8409}" srcId="{929D6A75-5398-4557-BB07-82D8978EBA14}" destId="{5838CB62-4B2A-474D-88E6-A7BAD8C25D29}" srcOrd="3" destOrd="0" parTransId="{73E71FD9-BAC4-4FBC-93DD-CFBC5E1DF41C}" sibTransId="{87C283B8-E0F8-4F79-8AAD-693B8E8B2834}"/>
    <dgm:cxn modelId="{1C4AB1CB-03A6-4F95-A594-1AB48C50C288}" srcId="{929D6A75-5398-4557-BB07-82D8978EBA14}" destId="{FE4E25AA-6EEC-4EB2-850B-C5260B455201}" srcOrd="4" destOrd="0" parTransId="{333866B1-F9EC-484B-9AE4-206D9FA55112}" sibTransId="{F9211649-A14F-4AD0-8BB3-16034B7B7F9F}"/>
    <dgm:cxn modelId="{905D7011-A925-4E58-B5AE-948AD0842DE1}" type="presOf" srcId="{FE4E25AA-6EEC-4EB2-850B-C5260B455201}" destId="{D32AA94F-E088-4B0B-817F-EB0817F4582D}" srcOrd="0" destOrd="0" presId="urn:microsoft.com/office/officeart/2005/8/layout/cycle7"/>
    <dgm:cxn modelId="{24CCABDF-FB4D-4E1A-869E-24BEFC5297D7}" type="presOf" srcId="{4D3C50E7-609E-4C48-B7AD-8D4A491100F7}" destId="{40DC0FB3-FA28-4CD6-9C1A-7F01A73B2B12}" srcOrd="0" destOrd="0" presId="urn:microsoft.com/office/officeart/2005/8/layout/cycle7"/>
    <dgm:cxn modelId="{05FBB8DF-2139-4477-90F7-4ED5AA7AF869}" type="presOf" srcId="{A8DBF9CD-7E2B-4AF2-AE26-57FFEED7F2CB}" destId="{8E07F720-415F-4407-BB08-8BDD6C40AB15}" srcOrd="0" destOrd="0" presId="urn:microsoft.com/office/officeart/2005/8/layout/cycle7"/>
    <dgm:cxn modelId="{DD1FEFFE-441E-46D7-AE96-8DF24AE7EEDD}" type="presOf" srcId="{F9211649-A14F-4AD0-8BB3-16034B7B7F9F}" destId="{8D7D65BF-71C6-43ED-9424-E0EF09707FC8}" srcOrd="0" destOrd="0" presId="urn:microsoft.com/office/officeart/2005/8/layout/cycle7"/>
    <dgm:cxn modelId="{632DC2C4-DD6A-40E6-A214-737A53D6AA7F}" type="presOf" srcId="{4D3C50E7-609E-4C48-B7AD-8D4A491100F7}" destId="{FE5848BB-5BC3-4285-85A3-CC933FCCFD58}" srcOrd="1" destOrd="0" presId="urn:microsoft.com/office/officeart/2005/8/layout/cycle7"/>
    <dgm:cxn modelId="{E049CAC0-763A-4E60-BEFE-4637B8FC0D6A}" type="presOf" srcId="{F9211649-A14F-4AD0-8BB3-16034B7B7F9F}" destId="{39144730-3BA0-4A80-A1F0-D4F5AEE5AE05}" srcOrd="1" destOrd="0" presId="urn:microsoft.com/office/officeart/2005/8/layout/cycle7"/>
    <dgm:cxn modelId="{CC4D99DA-5DB5-4E8C-843B-B0E5D26D506C}" type="presOf" srcId="{87C283B8-E0F8-4F79-8AAD-693B8E8B2834}" destId="{2BB768D3-7686-42F5-BA90-6E308C9990F2}" srcOrd="0" destOrd="0" presId="urn:microsoft.com/office/officeart/2005/8/layout/cycle7"/>
    <dgm:cxn modelId="{623BC1B6-BA4B-4F93-B64F-7A7FC36AD828}" type="presOf" srcId="{3D7427CA-7919-43AC-AD04-828D24EEBEC3}" destId="{9FEE16B6-89F5-4712-AB04-4B51C9E99D13}" srcOrd="0" destOrd="0" presId="urn:microsoft.com/office/officeart/2005/8/layout/cycle7"/>
    <dgm:cxn modelId="{8B8FBA61-9316-462B-9D58-0813B76ED822}" type="presOf" srcId="{7723BEF8-12FA-470A-9F32-42FEA67B1547}" destId="{23AAE3F3-29F1-4E70-9917-DC7172430B71}" srcOrd="1" destOrd="0" presId="urn:microsoft.com/office/officeart/2005/8/layout/cycle7"/>
    <dgm:cxn modelId="{BB46FD38-6BDF-4726-AC99-FEB1B196D4D3}" type="presOf" srcId="{7723BEF8-12FA-470A-9F32-42FEA67B1547}" destId="{D061CA9C-E4F9-450B-BC20-E5D433A7440C}" srcOrd="0" destOrd="0" presId="urn:microsoft.com/office/officeart/2005/8/layout/cycle7"/>
    <dgm:cxn modelId="{B3AEC1D8-8ED1-4E1D-B021-99716B4E2074}" type="presParOf" srcId="{9C73E721-BC3A-4C13-B451-BDCDE8B86DB4}" destId="{8E07F720-415F-4407-BB08-8BDD6C40AB15}" srcOrd="0" destOrd="0" presId="urn:microsoft.com/office/officeart/2005/8/layout/cycle7"/>
    <dgm:cxn modelId="{3578209B-B522-44A3-8A25-8B06852E0E58}" type="presParOf" srcId="{9C73E721-BC3A-4C13-B451-BDCDE8B86DB4}" destId="{D061CA9C-E4F9-450B-BC20-E5D433A7440C}" srcOrd="1" destOrd="0" presId="urn:microsoft.com/office/officeart/2005/8/layout/cycle7"/>
    <dgm:cxn modelId="{A9EE44E1-74CF-4802-B378-411AE854638C}" type="presParOf" srcId="{D061CA9C-E4F9-450B-BC20-E5D433A7440C}" destId="{23AAE3F3-29F1-4E70-9917-DC7172430B71}" srcOrd="0" destOrd="0" presId="urn:microsoft.com/office/officeart/2005/8/layout/cycle7"/>
    <dgm:cxn modelId="{5240CD57-3A96-4CDF-A313-533EF2AB43E8}" type="presParOf" srcId="{9C73E721-BC3A-4C13-B451-BDCDE8B86DB4}" destId="{F6B7E579-975C-4323-AF93-CFCB2ADA105F}" srcOrd="2" destOrd="0" presId="urn:microsoft.com/office/officeart/2005/8/layout/cycle7"/>
    <dgm:cxn modelId="{6A1FC92D-C5B9-4DB8-B3EA-21B54CB88ADC}" type="presParOf" srcId="{9C73E721-BC3A-4C13-B451-BDCDE8B86DB4}" destId="{40DC0FB3-FA28-4CD6-9C1A-7F01A73B2B12}" srcOrd="3" destOrd="0" presId="urn:microsoft.com/office/officeart/2005/8/layout/cycle7"/>
    <dgm:cxn modelId="{5CA9C245-EBCC-48AD-8522-FCF49AD68D93}" type="presParOf" srcId="{40DC0FB3-FA28-4CD6-9C1A-7F01A73B2B12}" destId="{FE5848BB-5BC3-4285-85A3-CC933FCCFD58}" srcOrd="0" destOrd="0" presId="urn:microsoft.com/office/officeart/2005/8/layout/cycle7"/>
    <dgm:cxn modelId="{FDED5330-C8DC-4B55-86B9-258C9D3C4494}" type="presParOf" srcId="{9C73E721-BC3A-4C13-B451-BDCDE8B86DB4}" destId="{9FEE16B6-89F5-4712-AB04-4B51C9E99D13}" srcOrd="4" destOrd="0" presId="urn:microsoft.com/office/officeart/2005/8/layout/cycle7"/>
    <dgm:cxn modelId="{BFF7600D-396E-4B5F-A2FB-BD63F75309DE}" type="presParOf" srcId="{9C73E721-BC3A-4C13-B451-BDCDE8B86DB4}" destId="{E7FEDAA8-84C1-4D1F-8CE0-037563DC5AFC}" srcOrd="5" destOrd="0" presId="urn:microsoft.com/office/officeart/2005/8/layout/cycle7"/>
    <dgm:cxn modelId="{C84C4178-C123-4FAC-BE10-F9545D584467}" type="presParOf" srcId="{E7FEDAA8-84C1-4D1F-8CE0-037563DC5AFC}" destId="{805D6055-9428-456A-BE9E-165F70D4850D}" srcOrd="0" destOrd="0" presId="urn:microsoft.com/office/officeart/2005/8/layout/cycle7"/>
    <dgm:cxn modelId="{1CFB9A34-E018-4E2A-AE08-8B8B0AFFA3BB}" type="presParOf" srcId="{9C73E721-BC3A-4C13-B451-BDCDE8B86DB4}" destId="{9D595ECB-D854-450E-B2CF-558823F1C846}" srcOrd="6" destOrd="0" presId="urn:microsoft.com/office/officeart/2005/8/layout/cycle7"/>
    <dgm:cxn modelId="{83204572-221F-4DB3-B415-ACA1E852091C}" type="presParOf" srcId="{9C73E721-BC3A-4C13-B451-BDCDE8B86DB4}" destId="{2BB768D3-7686-42F5-BA90-6E308C9990F2}" srcOrd="7" destOrd="0" presId="urn:microsoft.com/office/officeart/2005/8/layout/cycle7"/>
    <dgm:cxn modelId="{826D537C-4847-4A2F-862E-7160B8A2E771}" type="presParOf" srcId="{2BB768D3-7686-42F5-BA90-6E308C9990F2}" destId="{7F11D253-B50C-4994-B66B-5771FD0623B5}" srcOrd="0" destOrd="0" presId="urn:microsoft.com/office/officeart/2005/8/layout/cycle7"/>
    <dgm:cxn modelId="{854991B6-3F9A-4591-8548-800C324EB74B}" type="presParOf" srcId="{9C73E721-BC3A-4C13-B451-BDCDE8B86DB4}" destId="{D32AA94F-E088-4B0B-817F-EB0817F4582D}" srcOrd="8" destOrd="0" presId="urn:microsoft.com/office/officeart/2005/8/layout/cycle7"/>
    <dgm:cxn modelId="{F213A3AF-5527-47BE-A282-F6816668E84F}" type="presParOf" srcId="{9C73E721-BC3A-4C13-B451-BDCDE8B86DB4}" destId="{8D7D65BF-71C6-43ED-9424-E0EF09707FC8}" srcOrd="9" destOrd="0" presId="urn:microsoft.com/office/officeart/2005/8/layout/cycle7"/>
    <dgm:cxn modelId="{B40605EF-D1C5-4792-95BF-803D40A0018C}" type="presParOf" srcId="{8D7D65BF-71C6-43ED-9424-E0EF09707FC8}" destId="{39144730-3BA0-4A80-A1F0-D4F5AEE5AE0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7F720-415F-4407-BB08-8BDD6C40AB15}">
      <dsp:nvSpPr>
        <dsp:cNvPr id="0" name=""/>
        <dsp:cNvSpPr/>
      </dsp:nvSpPr>
      <dsp:spPr>
        <a:xfrm>
          <a:off x="2627783" y="-5722"/>
          <a:ext cx="3587796" cy="1069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UMOWA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PARTNERSTWA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>
                  <a:lumMod val="50000"/>
                </a:schemeClr>
              </a:solidFill>
            </a:rPr>
            <a:t>na lata </a:t>
          </a:r>
          <a:r>
            <a:rPr lang="pl-PL" sz="1400" b="1" kern="1200" dirty="0" smtClean="0">
              <a:solidFill>
                <a:schemeClr val="bg1">
                  <a:lumMod val="50000"/>
                </a:schemeClr>
              </a:solidFill>
            </a:rPr>
            <a:t>2014-2020</a:t>
          </a:r>
          <a:endParaRPr lang="pl-PL" sz="14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659118" y="25613"/>
        <a:ext cx="3525126" cy="1007180"/>
      </dsp:txXfrm>
    </dsp:sp>
    <dsp:sp modelId="{D061CA9C-E4F9-450B-BC20-E5D433A7440C}">
      <dsp:nvSpPr>
        <dsp:cNvPr id="0" name=""/>
        <dsp:cNvSpPr/>
      </dsp:nvSpPr>
      <dsp:spPr>
        <a:xfrm rot="17694394" flipH="1">
          <a:off x="7311915" y="5287973"/>
          <a:ext cx="182366" cy="7887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7335577" y="5303748"/>
        <a:ext cx="135042" cy="47324"/>
      </dsp:txXfrm>
    </dsp:sp>
    <dsp:sp modelId="{F6B7E579-975C-4323-AF93-CFCB2ADA105F}">
      <dsp:nvSpPr>
        <dsp:cNvPr id="0" name=""/>
        <dsp:cNvSpPr/>
      </dsp:nvSpPr>
      <dsp:spPr>
        <a:xfrm>
          <a:off x="4860026" y="1292046"/>
          <a:ext cx="1859607" cy="4367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rPr>
            <a:t>PROGRAMY OPERACYJNE W RAMACH </a:t>
          </a:r>
          <a:r>
            <a:rPr lang="pl-PL" sz="1800" b="1" kern="1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WPR</a:t>
          </a:r>
          <a:r>
            <a:rPr lang="pl-PL" sz="1800" b="1" kern="1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rPr>
            <a:t> I </a:t>
          </a:r>
          <a:r>
            <a:rPr lang="pl-PL" sz="2000" b="1" kern="1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rPr>
            <a:t>WP RYBACKIEJ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 dirty="0" smtClean="0">
            <a:solidFill>
              <a:schemeClr val="bg1">
                <a:lumMod val="50000"/>
              </a:schemeClr>
            </a:solidFill>
            <a:latin typeface="Calibri" panose="020F050202020403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PROW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kern="1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PO  RYBY</a:t>
          </a:r>
          <a:endParaRPr lang="pl-PL" sz="2400" b="0" kern="1200" dirty="0">
            <a:solidFill>
              <a:schemeClr val="bg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sp:txBody>
      <dsp:txXfrm>
        <a:off x="4914492" y="1346512"/>
        <a:ext cx="1750675" cy="4258458"/>
      </dsp:txXfrm>
    </dsp:sp>
    <dsp:sp modelId="{40DC0FB3-FA28-4CD6-9C1A-7F01A73B2B12}">
      <dsp:nvSpPr>
        <dsp:cNvPr id="0" name=""/>
        <dsp:cNvSpPr/>
      </dsp:nvSpPr>
      <dsp:spPr>
        <a:xfrm rot="9706812">
          <a:off x="1023037" y="598187"/>
          <a:ext cx="1574505" cy="35999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>
        <a:off x="1131036" y="670187"/>
        <a:ext cx="1358507" cy="215998"/>
      </dsp:txXfrm>
    </dsp:sp>
    <dsp:sp modelId="{9FEE16B6-89F5-4712-AB04-4B51C9E99D13}">
      <dsp:nvSpPr>
        <dsp:cNvPr id="0" name=""/>
        <dsp:cNvSpPr/>
      </dsp:nvSpPr>
      <dsp:spPr>
        <a:xfrm>
          <a:off x="7284382" y="1250635"/>
          <a:ext cx="1859607" cy="4431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rPr>
            <a:t>PROGRAMY WSPÓŁPRACY TERYTORIALNEJ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 smtClean="0">
            <a:solidFill>
              <a:schemeClr val="bg1">
                <a:lumMod val="50000"/>
              </a:schemeClr>
            </a:solidFill>
            <a:latin typeface="Calibri" panose="020F050202020403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8</a:t>
          </a:r>
          <a:r>
            <a:rPr lang="pl-PL" sz="2400" kern="1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 szt</a:t>
          </a:r>
          <a:r>
            <a:rPr lang="pl-PL" sz="2400" kern="1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NIEMCY, CZECHY,    LITWA,   BAŁTYK</a:t>
          </a:r>
          <a:endParaRPr lang="pl-PL" sz="2000" kern="1200" dirty="0">
            <a:solidFill>
              <a:schemeClr val="bg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sp:txBody>
      <dsp:txXfrm>
        <a:off x="7338848" y="1305101"/>
        <a:ext cx="1750675" cy="4322679"/>
      </dsp:txXfrm>
    </dsp:sp>
    <dsp:sp modelId="{E7FEDAA8-84C1-4D1F-8CE0-037563DC5AFC}">
      <dsp:nvSpPr>
        <dsp:cNvPr id="0" name=""/>
        <dsp:cNvSpPr/>
      </dsp:nvSpPr>
      <dsp:spPr>
        <a:xfrm rot="17289730">
          <a:off x="7210644" y="-380334"/>
          <a:ext cx="329785" cy="24584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500" kern="1200"/>
        </a:p>
      </dsp:txBody>
      <dsp:txXfrm rot="10800000">
        <a:off x="7309580" y="111347"/>
        <a:ext cx="131914" cy="1475043"/>
      </dsp:txXfrm>
    </dsp:sp>
    <dsp:sp modelId="{9D595ECB-D854-450E-B2CF-558823F1C846}">
      <dsp:nvSpPr>
        <dsp:cNvPr id="0" name=""/>
        <dsp:cNvSpPr/>
      </dsp:nvSpPr>
      <dsp:spPr>
        <a:xfrm>
          <a:off x="16031" y="1224739"/>
          <a:ext cx="1859607" cy="4442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rPr>
            <a:t>PROGRAMY OPERACYJNE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rPr>
            <a:t>POLITYKI SPÓJNOŚCI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 dirty="0" smtClean="0">
            <a:solidFill>
              <a:schemeClr val="bg1">
                <a:lumMod val="50000"/>
              </a:schemeClr>
            </a:solidFill>
            <a:latin typeface="Calibri" panose="020F050202020403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PO IR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PO IiŚ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PO WER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PO PC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PO PW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PO PT</a:t>
          </a:r>
        </a:p>
      </dsp:txBody>
      <dsp:txXfrm>
        <a:off x="70497" y="1279205"/>
        <a:ext cx="1750675" cy="4333326"/>
      </dsp:txXfrm>
    </dsp:sp>
    <dsp:sp modelId="{2BB768D3-7686-42F5-BA90-6E308C9990F2}">
      <dsp:nvSpPr>
        <dsp:cNvPr id="0" name=""/>
        <dsp:cNvSpPr/>
      </dsp:nvSpPr>
      <dsp:spPr>
        <a:xfrm rot="35382">
          <a:off x="5581783" y="1030064"/>
          <a:ext cx="185595" cy="32543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>
        <a:off x="5637462" y="1095150"/>
        <a:ext cx="74238" cy="195259"/>
      </dsp:txXfrm>
    </dsp:sp>
    <dsp:sp modelId="{D32AA94F-E088-4B0B-817F-EB0817F4582D}">
      <dsp:nvSpPr>
        <dsp:cNvPr id="0" name=""/>
        <dsp:cNvSpPr/>
      </dsp:nvSpPr>
      <dsp:spPr>
        <a:xfrm>
          <a:off x="2339761" y="1280135"/>
          <a:ext cx="1859607" cy="4379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rPr>
            <a:t>REGIONALNE PROGRAMY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rPr>
            <a:t>OPERACYJNE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rPr>
            <a:t> POLITYKI SPÓJNOŚCI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 dirty="0" smtClean="0">
            <a:solidFill>
              <a:schemeClr val="bg1">
                <a:lumMod val="50000"/>
              </a:schemeClr>
            </a:solidFill>
            <a:latin typeface="Calibri" panose="020F050202020403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16 RPO</a:t>
          </a:r>
          <a:endParaRPr lang="pl-PL" sz="2400" b="1" kern="1200" dirty="0">
            <a:solidFill>
              <a:schemeClr val="bg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sp:txBody>
      <dsp:txXfrm>
        <a:off x="2394227" y="1334601"/>
        <a:ext cx="1750675" cy="4270369"/>
      </dsp:txXfrm>
    </dsp:sp>
    <dsp:sp modelId="{8D7D65BF-71C6-43ED-9424-E0EF09707FC8}">
      <dsp:nvSpPr>
        <dsp:cNvPr id="0" name=""/>
        <dsp:cNvSpPr/>
      </dsp:nvSpPr>
      <dsp:spPr>
        <a:xfrm rot="5243711">
          <a:off x="3290272" y="1073573"/>
          <a:ext cx="248134" cy="16653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>
        <a:off x="3340232" y="1106879"/>
        <a:ext cx="148214" cy="9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 smtClean="0"/>
            </a:lvl1pPr>
          </a:lstStyle>
          <a:p>
            <a:pPr>
              <a:defRPr/>
            </a:pPr>
            <a:fld id="{23415A01-8016-4C50-B336-1C8355269C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6820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2D0D4-192A-4881-B15E-A08ED10AE68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8FA2F-7C46-44C3-883D-E8201E1A56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0E0AC-2FB7-4307-AAEF-88B67CB5B6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ytuł, wykres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48B01-E9B4-4E8C-B9B5-FAECC323ED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5B58A-9B3E-49C3-92A4-1FFBD53AA5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D24FC-6B62-43E7-9472-73100F94D2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A5043-A7EA-4229-8A9F-2769714985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727C-7C69-44BC-B4AF-6D83A54754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04A27-96E1-4400-8791-59F8861EF4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047C5-CB3D-4E44-805F-E89AC0CAA2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362DE-4779-442E-A468-6589333B64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F1E90-274D-46C5-8C46-5B025AA6D2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990B0-7471-4025-A9B5-B3E436F4B6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BA12E-F252-4F1C-93FD-36E942630A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2BC3-02C3-4E69-B16C-23011D22F9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 smtClean="0"/>
            </a:lvl1pPr>
          </a:lstStyle>
          <a:p>
            <a:pPr>
              <a:defRPr/>
            </a:pPr>
            <a:fld id="{2DC93054-3E4E-471F-BA02-8AD55DF279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pbiznes.pl/?page_id=3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imgres?imgurl=http://wiadomosci.ngo.pl/files/wiadomosci.ngo.pl/public/zdjecia2011/program_opreracyjny_polska_wschodnia_POPW.jpg&amp;imgrefurl=http://wiadomosci.ngo.pl/wiadomosci/1273408.html&amp;docid=zdlg-giAdqrSCM&amp;tbnid=LdcqPpX2EeOC_M:&amp;w=235&amp;h=226&amp;ei=geujVPHnHe2O7AaBg4CYDg&amp;ved=0CAIQxiAwAA&amp;iact=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przemyslspozywczy.eu/wp/wp-content/uploads/2008/12/Przemys&#322;-Spo&#380;ywczy-102014g.jpg" TargetMode="External"/><Relationship Id="rId13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12" Type="http://schemas.openxmlformats.org/officeDocument/2006/relationships/hyperlink" Target="http://www.sigma-not.pl/zeszyt-4247-gospodarka-miesna-2014-12.html" TargetMode="External"/><Relationship Id="rId2" Type="http://schemas.openxmlformats.org/officeDocument/2006/relationships/image" Target="../media/image25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rir.pl/files/polskawies/Polska%20Wies%20nr%202_%202012.pdf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27.jpeg"/><Relationship Id="rId15" Type="http://schemas.openxmlformats.org/officeDocument/2006/relationships/image" Target="../media/image33.jpeg"/><Relationship Id="rId10" Type="http://schemas.openxmlformats.org/officeDocument/2006/relationships/hyperlink" Target="http://www.mleczarstwo.com/thumbs/magazines/4/thumbs/600x600_photo379.jpg" TargetMode="External"/><Relationship Id="rId4" Type="http://schemas.openxmlformats.org/officeDocument/2006/relationships/hyperlink" Target="http://archiwum.komunalny.home.pl/archiwum/index.php?mod=spis&amp;id=3" TargetMode="External"/><Relationship Id="rId9" Type="http://schemas.openxmlformats.org/officeDocument/2006/relationships/image" Target="../media/image29.jpeg"/><Relationship Id="rId1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3312368"/>
          </a:xfr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>                                    </a:t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     </a:t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>      </a:t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i="1" dirty="0" smtClean="0">
                <a:latin typeface="Calibri" panose="020F0502020204030204" pitchFamily="34" charset="0"/>
              </a:rPr>
              <a:t> </a:t>
            </a:r>
            <a:r>
              <a:rPr lang="pl-PL" sz="2800" b="1" i="1" dirty="0">
                <a:latin typeface="Calibri" panose="020F0502020204030204" pitchFamily="34" charset="0"/>
              </a:rPr>
              <a:t/>
            </a:r>
            <a:br>
              <a:rPr lang="pl-PL" sz="2800" b="1" i="1" dirty="0">
                <a:latin typeface="Calibri" panose="020F0502020204030204" pitchFamily="34" charset="0"/>
              </a:rPr>
            </a:br>
            <a:r>
              <a:rPr lang="pl-PL" sz="2800" i="1" dirty="0" smtClean="0">
                <a:latin typeface="Calibri" panose="020F0502020204030204" pitchFamily="34" charset="0"/>
                <a:cs typeface="Arial" pitchFamily="34" charset="0"/>
              </a:rPr>
              <a:t/>
            </a:r>
            <a:br>
              <a:rPr lang="pl-PL" sz="2800" i="1" dirty="0" smtClean="0">
                <a:latin typeface="Calibri" panose="020F0502020204030204" pitchFamily="34" charset="0"/>
                <a:cs typeface="Arial" pitchFamily="34" charset="0"/>
              </a:rPr>
            </a:br>
            <a:r>
              <a:rPr lang="pl-PL" sz="3200" dirty="0"/>
              <a:t>	</a:t>
            </a:r>
            <a:br>
              <a:rPr lang="pl-PL" sz="3200" dirty="0"/>
            </a:b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pl-PL" sz="24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4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200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/>
            </a:r>
            <a:br>
              <a:rPr lang="pl-PL" sz="3200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</a:rPr>
            </a:br>
            <a:endParaRPr lang="pl-PL" sz="3200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3999" cy="5548727"/>
          </a:xfr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sz="2800" dirty="0" smtClean="0">
                <a:latin typeface="Calibri" panose="020F0502020204030204" pitchFamily="34" charset="0"/>
                <a:cs typeface="Arial" pitchFamily="34" charset="0"/>
              </a:rPr>
              <a:t>                             </a:t>
            </a:r>
            <a:r>
              <a:rPr lang="pl-PL" sz="2400" dirty="0" smtClean="0">
                <a:latin typeface="Calibri" panose="020F0502020204030204" pitchFamily="34" charset="0"/>
                <a:cs typeface="Arial" pitchFamily="34" charset="0"/>
              </a:rPr>
              <a:t>KONFERENCJA   </a:t>
            </a:r>
            <a:r>
              <a:rPr lang="pl-PL" sz="2400" dirty="0">
                <a:latin typeface="Calibri" panose="020F0502020204030204" pitchFamily="34" charset="0"/>
                <a:cs typeface="Arial" pitchFamily="34" charset="0"/>
              </a:rPr>
              <a:t>MLECZARSTWA  </a:t>
            </a:r>
            <a:r>
              <a:rPr lang="pl-PL" sz="2400" dirty="0" smtClean="0">
                <a:latin typeface="Calibri" panose="020F0502020204030204" pitchFamily="34" charset="0"/>
                <a:cs typeface="Arial" pitchFamily="34" charset="0"/>
              </a:rPr>
              <a:t> POLSKIEGO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/>
            </a:r>
            <a:b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             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             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EUROMLECZ 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2017</a:t>
            </a: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                         </a:t>
            </a:r>
            <a:r>
              <a:rPr lang="pl-PL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Szanse i  zagrożenia dla  mleczarstwa  w  </a:t>
            </a:r>
            <a:r>
              <a:rPr lang="pl-PL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2017  </a:t>
            </a:r>
            <a:r>
              <a:rPr lang="pl-PL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roku</a:t>
            </a:r>
          </a:p>
          <a:p>
            <a:r>
              <a:rPr lang="pl-P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</a:t>
            </a:r>
          </a:p>
          <a:p>
            <a:r>
              <a:rPr lang="pl-P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</a:t>
            </a:r>
            <a:r>
              <a:rPr lang="pl-P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</a:t>
            </a:r>
            <a:r>
              <a:rPr lang="pl-PL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DOTACJE  UNIJNE  </a:t>
            </a:r>
          </a:p>
          <a:p>
            <a:r>
              <a:rPr lang="pl-PL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- AKTUALNE MOŻLIWOŚCI</a:t>
            </a:r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pl-PL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</a:t>
            </a:r>
            <a:endParaRPr lang="pl-PL" sz="2000" i="1" u="sng" dirty="0" smtClean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pl-PL" sz="1800" i="1" dirty="0" smtClean="0">
                <a:ln>
                  <a:solidFill>
                    <a:srgbClr val="FFFF00"/>
                  </a:solidFill>
                </a:ln>
                <a:latin typeface="Calibri" pitchFamily="34" charset="0"/>
                <a:cs typeface="Calibri" pitchFamily="34" charset="0"/>
              </a:rPr>
              <a:t>Ciechocinek,  4  stycznia  </a:t>
            </a:r>
            <a:r>
              <a:rPr lang="pl-PL" sz="1800" i="1" dirty="0" smtClean="0">
                <a:ln>
                  <a:solidFill>
                    <a:srgbClr val="FFFF00"/>
                  </a:solidFill>
                </a:ln>
                <a:latin typeface="Calibri" pitchFamily="34" charset="0"/>
                <a:cs typeface="Calibri" pitchFamily="34" charset="0"/>
              </a:rPr>
              <a:t>2017 </a:t>
            </a:r>
            <a:r>
              <a:rPr lang="pl-PL" sz="1800" i="1" dirty="0" smtClean="0">
                <a:ln>
                  <a:solidFill>
                    <a:srgbClr val="FFFF00"/>
                  </a:solidFill>
                </a:ln>
                <a:latin typeface="Calibri" pitchFamily="34" charset="0"/>
                <a:cs typeface="Calibri" pitchFamily="34" charset="0"/>
              </a:rPr>
              <a:t>r.</a:t>
            </a:r>
          </a:p>
          <a:p>
            <a:endParaRPr lang="pl-PL" sz="1800" i="1" dirty="0" smtClean="0">
              <a:ln>
                <a:solidFill>
                  <a:srgbClr val="FFFF00"/>
                </a:solidFill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D0D4-192A-4881-B15E-A08ED10AE680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  <p:sp>
        <p:nvSpPr>
          <p:cNvPr id="1026" name="AutoShape 2" descr="http://www.apbiznes.pl/strona-ai/%20http:/www.apbiznes.pl/wp-content/uploads/2010/12/left_agro_120_200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7" name="Picture 1" descr="C:\Users\Wiesio\Desktop\krowsko zarows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" y="1196752"/>
            <a:ext cx="233596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Integralną częścią projektu POWINNY być </a:t>
            </a:r>
          </a:p>
          <a:p>
            <a:pPr marL="0" indent="0" algn="ctr"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inteligentne systemy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zarządzania energią w przedsiębiorstwie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2348879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WSKAŹNIKI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REZULTATU/EFEKTU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Szacowany </a:t>
            </a:r>
            <a:r>
              <a:rPr lang="pl-PL" u="none" dirty="0">
                <a:latin typeface="Arial" panose="020B0604020202020204" pitchFamily="34" charset="0"/>
                <a:cs typeface="Arial" panose="020B0604020202020204" pitchFamily="34" charset="0"/>
              </a:rPr>
              <a:t>roczny spadek emisji gazów </a:t>
            </a:r>
            <a:r>
              <a:rPr lang="pl-PL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cieplarnianych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Zmniejszenie </a:t>
            </a:r>
            <a:r>
              <a:rPr lang="pl-PL" u="none" dirty="0">
                <a:latin typeface="Arial" panose="020B0604020202020204" pitchFamily="34" charset="0"/>
                <a:cs typeface="Arial" panose="020B0604020202020204" pitchFamily="34" charset="0"/>
              </a:rPr>
              <a:t>zużycia energii </a:t>
            </a:r>
            <a:r>
              <a:rPr lang="pl-PL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końcowej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Zmniejszenie </a:t>
            </a:r>
            <a:r>
              <a:rPr lang="pl-PL" u="none" dirty="0">
                <a:latin typeface="Arial" panose="020B0604020202020204" pitchFamily="34" charset="0"/>
                <a:cs typeface="Arial" panose="020B0604020202020204" pitchFamily="34" charset="0"/>
              </a:rPr>
              <a:t>zużycia energii </a:t>
            </a:r>
            <a:r>
              <a:rPr lang="pl-PL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pierwotnej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Ilość </a:t>
            </a:r>
            <a:r>
              <a:rPr lang="pl-PL" u="none" dirty="0">
                <a:latin typeface="Arial" panose="020B0604020202020204" pitchFamily="34" charset="0"/>
                <a:cs typeface="Arial" panose="020B0604020202020204" pitchFamily="34" charset="0"/>
              </a:rPr>
              <a:t>zaoszczędzonej energii </a:t>
            </a:r>
            <a:r>
              <a:rPr lang="pl-PL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elektrycznej i cieplnej</a:t>
            </a:r>
            <a:endParaRPr lang="pl-PL" sz="2800" u="none" dirty="0" smtClean="0"/>
          </a:p>
          <a:p>
            <a:pPr algn="ctr"/>
            <a:r>
              <a:rPr lang="pl-PL" sz="28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r>
              <a:rPr lang="pl-PL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LIMIT naboru - 630,000,00 </a:t>
            </a:r>
            <a:r>
              <a:rPr lang="pl-PL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PLN</a:t>
            </a:r>
          </a:p>
          <a:p>
            <a:pPr algn="ctr"/>
            <a:r>
              <a:rPr lang="pl-PL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ZIF </a:t>
            </a:r>
            <a:r>
              <a:rPr lang="pl-PL" sz="20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pożyczka z umorzeniem uzależnionym od efektu</a:t>
            </a:r>
            <a:endParaRPr lang="pl-PL" sz="20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Ministerstwo </a:t>
            </a:r>
            <a:r>
              <a:rPr lang="pl-PL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Energetyki/NFOŚiGW</a:t>
            </a:r>
          </a:p>
          <a:p>
            <a:pPr algn="ctr"/>
            <a:r>
              <a:rPr lang="pl-PL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Termin </a:t>
            </a:r>
            <a:r>
              <a:rPr lang="pl-PL" sz="28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naboru - </a:t>
            </a:r>
            <a:r>
              <a:rPr lang="pl-PL" sz="32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 kwartał </a:t>
            </a:r>
            <a:r>
              <a:rPr lang="pl-PL" sz="32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pl-PL" sz="32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r.</a:t>
            </a:r>
            <a:r>
              <a:rPr lang="pl-PL" sz="28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pl-PL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r>
              <a:rPr lang="pl-PL" sz="2400" dirty="0" smtClean="0">
                <a:latin typeface="Calibri" panose="020F0502020204030204" pitchFamily="34" charset="0"/>
              </a:rPr>
              <a:t>                      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PROGRAM  OPERACYJNY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 INFRASTRUKTURA i ŚRODOWIS</a:t>
            </a:r>
            <a:r>
              <a:rPr lang="pl-PL" sz="3200" dirty="0" smtClean="0">
                <a:latin typeface="Calibri" panose="020F0502020204030204" pitchFamily="34" charset="0"/>
              </a:rPr>
              <a:t>KO</a:t>
            </a:r>
            <a:endParaRPr lang="pl-PL" sz="3200" dirty="0">
              <a:latin typeface="Calibri" panose="020F050202020403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1" y="0"/>
            <a:ext cx="2520279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01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r>
              <a:rPr lang="pl-P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br>
              <a:rPr lang="pl-PL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PROMOCJA</a:t>
            </a:r>
            <a:r>
              <a:rPr lang="pl-P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SYSTEMY JAKOŚCI ŻYWNOŚCI</a:t>
            </a:r>
            <a:endParaRPr lang="pl-PL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SYSTEMY UNIJNE:</a:t>
            </a:r>
          </a:p>
          <a:p>
            <a:pPr marL="0" indent="0"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ChNP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chronione nazwy pochodzenia</a:t>
            </a: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ChOG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chronione oznaczenia geograficzne</a:t>
            </a: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 GTS – gwarantowana tradycyjna specjalność</a:t>
            </a:r>
          </a:p>
          <a:p>
            <a:pPr marL="0" indent="0"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a także dla systemu ochrony nazw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pochodzenia i  oznaczeń geograficznych wyrobów </a:t>
            </a:r>
          </a:p>
          <a:p>
            <a:pPr marL="0" indent="0"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winiarskich oraz </a:t>
            </a: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ROLNICTWO EKOLOGICZNE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SYSTEMY KRAJOWE:</a:t>
            </a:r>
          </a:p>
          <a:p>
            <a:pPr marL="0" indent="0"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- IP - Integrowana produkcja</a:t>
            </a: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JT  -  </a:t>
            </a: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Jakość i Tradycja</a:t>
            </a: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QMP</a:t>
            </a: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PQS</a:t>
            </a: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QAFP</a:t>
            </a: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-  tuszki, elementy i mięso z kurczaka i młodej polskiej gęsi owsianej</a:t>
            </a: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-  kulinarne mięso wieprzowe</a:t>
            </a: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-  wędliny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pic>
        <p:nvPicPr>
          <p:cNvPr id="5" name="Picture 2" descr="ue_prow_2014_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87" y="14179"/>
            <a:ext cx="3793604" cy="118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11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PROMOCJA</a:t>
            </a:r>
            <a:endParaRPr lang="pl-PL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904656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DLA PRZETWÓRCÓW:</a:t>
            </a:r>
          </a:p>
          <a:p>
            <a:pPr marL="0" indent="0">
              <a:buNone/>
            </a:pP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3.2 </a:t>
            </a:r>
            <a:r>
              <a:rPr lang="pl-P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„Wsparcie działań informacyjnych i promocyjnych realizowanych przez grupy producentów na rynku </a:t>
            </a:r>
            <a:r>
              <a:rPr lang="pl-PL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wew.”</a:t>
            </a:r>
            <a:r>
              <a:rPr lang="pl-PL" b="1" dirty="0"/>
              <a:t> </a:t>
            </a:r>
            <a:endParaRPr lang="pl-PL" b="1" dirty="0" smtClean="0"/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ośmiu etapów i 10 kanałów przekazu: tv, radio, internet, prasa, marketing bezpośredni, udział w targach, pokazy,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degustacje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publikacji i inne</a:t>
            </a: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Obsługa ARR, a od połowy 2017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Krajowy Ośrodek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Wsparcia Rolnictwa </a:t>
            </a: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Max. wartość kosztów kwalifikowanych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2,5 mln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PLN netto</a:t>
            </a: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Dotacja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70 %,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budżet 15 mln EURO</a:t>
            </a:r>
          </a:p>
          <a:p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wniosków, w tym: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szt.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(16%)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spółdzielnie mleczarskie i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szt.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(13%)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prywatnych podmiotów mleczarskich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obowiązek konsorcjum </a:t>
            </a:r>
          </a:p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Lista rankingowa do 6 lutego br., realizacja do 2 lat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804248" y="6597352"/>
            <a:ext cx="1653952" cy="108248"/>
          </a:xfrm>
        </p:spPr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  <p:pic>
        <p:nvPicPr>
          <p:cNvPr id="5" name="Picture 2" descr="ue_prow_2014_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87" y="14179"/>
            <a:ext cx="3793604" cy="118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3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r>
              <a:rPr lang="pl-P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PROMOCJA</a:t>
            </a:r>
            <a:endParaRPr lang="pl-PL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16624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DLA ROLNIKÓW: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3.1 </a:t>
            </a: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„Wsparcie na przystępowanie do systemów jakości</a:t>
            </a:r>
            <a:r>
              <a:rPr lang="pl-P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buNone/>
            </a:pP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PROPORCJONALNIE DO WIELKOŚCI PRZETWORZONEJ</a:t>
            </a:r>
            <a:endParaRPr lang="pl-PL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Wysokość pomocy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uzależniona jest od systemu jakości w którym uczestniczy rolnik. 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Maksymalne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stawki wsparcia wynoszą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kolejnych okresów pomocy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np..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zł/rok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– w przypadku systemu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rolnictwa ekologicznego,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470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zł/rok 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– w przypadku systemu  </a:t>
            </a:r>
            <a:r>
              <a:rPr 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„Jakość Tradycja”, </a:t>
            </a:r>
          </a:p>
          <a:p>
            <a:pPr marL="0" indent="0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Łączna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wysokość pomocy przyznanej beneficjentowi, ze względu na prowadzenie produkcji w ramach więcej niż jednego systemu jakości może wynieść w każdym okresie pomocy nie więcej niż równowartość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2 000 euro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Właśnie zakończył się nabór </a:t>
            </a: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(31.12.2016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następny w połowie br.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pic>
        <p:nvPicPr>
          <p:cNvPr id="5" name="Picture 2" descr="ue_prow_2014_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87" y="14179"/>
            <a:ext cx="3793604" cy="118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43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r>
              <a:rPr lang="pl-PL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   </a:t>
            </a:r>
            <a:r>
              <a:rPr lang="pl-P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PROW  </a:t>
            </a:r>
            <a:r>
              <a:rPr lang="pl-P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2014-2020</a:t>
            </a:r>
            <a:r>
              <a:rPr lang="pl-PL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pl-PL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pl-PL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      </a:t>
            </a:r>
            <a:r>
              <a:rPr lang="pl-PL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16.1   „WSPÓŁPRACA”   (EPI)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marL="0" indent="0">
              <a:buNone/>
            </a:pPr>
            <a:r>
              <a:rPr lang="pl-PL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GRUPA OPERACYJNA EPI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l-PL" sz="2400" dirty="0" smtClean="0">
                <a:latin typeface="Calibri" panose="020F0502020204030204" pitchFamily="34" charset="0"/>
              </a:rPr>
              <a:t>– NOWE lub ZNACZNIE  UDOSKONALONE produkty</a:t>
            </a:r>
            <a:r>
              <a:rPr lang="pl-PL" sz="2400" dirty="0" smtClean="0">
                <a:latin typeface="Calibri" panose="020F0502020204030204" pitchFamily="34" charset="0"/>
              </a:rPr>
              <a:t>, praktyki</a:t>
            </a:r>
            <a:r>
              <a:rPr lang="pl-PL" sz="2400" dirty="0">
                <a:latin typeface="Calibri" panose="020F0502020204030204" pitchFamily="34" charset="0"/>
              </a:rPr>
              <a:t>, procesy i technologie </a:t>
            </a:r>
            <a:r>
              <a:rPr lang="pl-PL" sz="2400" dirty="0" smtClean="0">
                <a:latin typeface="Calibri" panose="020F0502020204030204" pitchFamily="34" charset="0"/>
              </a:rPr>
              <a:t>wymienione </a:t>
            </a:r>
            <a:r>
              <a:rPr lang="pl-PL" sz="2400" dirty="0">
                <a:latin typeface="Calibri" panose="020F0502020204030204" pitchFamily="34" charset="0"/>
              </a:rPr>
              <a:t>w Załączniku nr 1 do Traktatu o funkcjonowaniu Unii </a:t>
            </a:r>
            <a:r>
              <a:rPr lang="pl-PL" sz="2400" dirty="0" smtClean="0">
                <a:latin typeface="Calibri" panose="020F0502020204030204" pitchFamily="34" charset="0"/>
              </a:rPr>
              <a:t>Europejskiej, </a:t>
            </a:r>
            <a:r>
              <a:rPr lang="pl-PL" sz="2400" dirty="0" smtClean="0">
                <a:latin typeface="Calibri" panose="020F0502020204030204" pitchFamily="34" charset="0"/>
              </a:rPr>
              <a:t>operacja </a:t>
            </a:r>
            <a:r>
              <a:rPr lang="pl-PL" sz="2400" dirty="0">
                <a:latin typeface="Calibri" panose="020F0502020204030204" pitchFamily="34" charset="0"/>
              </a:rPr>
              <a:t>kończy się przetworzeniem na produkt wymieniony w Załączniku nr 1</a:t>
            </a:r>
            <a:r>
              <a:rPr lang="pl-PL" sz="2400" dirty="0" smtClean="0">
                <a:latin typeface="Calibri" panose="020F0502020204030204" pitchFamily="34" charset="0"/>
              </a:rPr>
              <a:t>. </a:t>
            </a:r>
            <a:endParaRPr lang="pl-PL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WARUNKI;</a:t>
            </a:r>
            <a:endParaRPr lang="pl-PL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</a:rPr>
              <a:t>1. </a:t>
            </a:r>
            <a:r>
              <a:rPr lang="pl-PL" sz="2000" dirty="0" smtClean="0">
                <a:latin typeface="Calibri" panose="020F0502020204030204" pitchFamily="34" charset="0"/>
              </a:rPr>
              <a:t>Forma </a:t>
            </a:r>
            <a:r>
              <a:rPr lang="pl-PL" sz="2000" dirty="0">
                <a:latin typeface="Calibri" panose="020F0502020204030204" pitchFamily="34" charset="0"/>
              </a:rPr>
              <a:t>organizacyjno-prawną umożliwiającą zawieranie umów i zaciąganie zobowiązań. </a:t>
            </a:r>
          </a:p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</a:rPr>
              <a:t>2. Akt ustanawiający grupę </a:t>
            </a:r>
            <a:r>
              <a:rPr lang="pl-PL" sz="2000" dirty="0" smtClean="0">
                <a:latin typeface="Calibri" panose="020F0502020204030204" pitchFamily="34" charset="0"/>
              </a:rPr>
              <a:t>określa; </a:t>
            </a:r>
            <a:r>
              <a:rPr lang="pl-PL" sz="2000" dirty="0">
                <a:latin typeface="Calibri" panose="020F0502020204030204" pitchFamily="34" charset="0"/>
              </a:rPr>
              <a:t>formę prawną grupy, role poszczególnych </a:t>
            </a:r>
            <a:r>
              <a:rPr lang="pl-PL" sz="2000" dirty="0" smtClean="0">
                <a:latin typeface="Calibri" panose="020F0502020204030204" pitchFamily="34" charset="0"/>
              </a:rPr>
              <a:t>partnerów </a:t>
            </a:r>
            <a:r>
              <a:rPr lang="pl-PL" sz="2000" dirty="0">
                <a:latin typeface="Calibri" panose="020F0502020204030204" pitchFamily="34" charset="0"/>
              </a:rPr>
              <a:t>oraz odpowiedzialność prawną i finansową </a:t>
            </a:r>
            <a:r>
              <a:rPr lang="pl-PL" sz="2000" dirty="0" smtClean="0">
                <a:latin typeface="Calibri" panose="020F0502020204030204" pitchFamily="34" charset="0"/>
              </a:rPr>
              <a:t>partnera (LIDERA)  </a:t>
            </a:r>
            <a:r>
              <a:rPr lang="pl-PL" sz="2000" dirty="0">
                <a:latin typeface="Calibri" panose="020F0502020204030204" pitchFamily="34" charset="0"/>
              </a:rPr>
              <a:t>reprezentującego </a:t>
            </a:r>
            <a:r>
              <a:rPr lang="pl-PL" sz="2000" dirty="0" smtClean="0">
                <a:latin typeface="Calibri" panose="020F0502020204030204" pitchFamily="34" charset="0"/>
              </a:rPr>
              <a:t>grupę, określa </a:t>
            </a:r>
            <a:r>
              <a:rPr lang="pl-PL" sz="2000" dirty="0">
                <a:latin typeface="Calibri" panose="020F0502020204030204" pitchFamily="34" charset="0"/>
              </a:rPr>
              <a:t>podział odpowiedzialności i własność rezultatów operacji w okresie 5 lat </a:t>
            </a:r>
          </a:p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</a:rPr>
              <a:t>	</a:t>
            </a:r>
            <a:endParaRPr lang="pl-PL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KLASTRY; 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REJESTROWE</a:t>
            </a:r>
          </a:p>
          <a:p>
            <a:pPr marL="0" indent="0" algn="ctr">
              <a:buNone/>
            </a:pP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KONSORCJA: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UMOWA CYWILNO - PRAWNA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  <p:pic>
        <p:nvPicPr>
          <p:cNvPr id="5" name="Picture 2" descr="https://encrypted-tbn1.gstatic.com/images?q=tbn:ANd9GcT5b4p5SsgY_4WBmsvuTCPFCTun_ObuaZDVpgacAyIpB5KVS74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47"/>
            <a:ext cx="2195736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9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r>
              <a:rPr lang="pl-PL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</a:t>
            </a:r>
            <a:r>
              <a:rPr lang="pl-P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PROW  </a:t>
            </a:r>
            <a:r>
              <a:rPr lang="pl-P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2014-2020</a:t>
            </a:r>
            <a:br>
              <a:rPr lang="pl-P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pl-PL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  </a:t>
            </a:r>
            <a:r>
              <a:rPr lang="pl-PL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pl-PL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16.1   „WSPÓŁPRACA”   (EPI)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</a:t>
            </a:r>
            <a:r>
              <a:rPr lang="pl-PL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Grupy </a:t>
            </a:r>
            <a:r>
              <a:rPr lang="pl-PL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operacyjne na rzecz innowacji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l-PL" sz="2400" dirty="0" smtClean="0">
                <a:latin typeface="Calibri" panose="020F0502020204030204" pitchFamily="34" charset="0"/>
              </a:rPr>
              <a:t> </a:t>
            </a:r>
            <a:r>
              <a:rPr lang="pl-PL" sz="2000" i="1" dirty="0" smtClean="0">
                <a:latin typeface="Calibri" panose="020F0502020204030204" pitchFamily="34" charset="0"/>
              </a:rPr>
              <a:t>(min.2 szt.) </a:t>
            </a:r>
            <a:r>
              <a:rPr lang="pl-PL" sz="2000" dirty="0">
                <a:latin typeface="Calibri" panose="020F0502020204030204" pitchFamily="34" charset="0"/>
              </a:rPr>
              <a:t>	</a:t>
            </a:r>
            <a:endParaRPr lang="pl-PL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A</a:t>
            </a:r>
            <a:r>
              <a:rPr lang="pl-PL" sz="2000" dirty="0">
                <a:latin typeface="Calibri" panose="020F0502020204030204" pitchFamily="34" charset="0"/>
              </a:rPr>
              <a:t>. </a:t>
            </a:r>
            <a:r>
              <a:rPr lang="pl-PL" sz="2000" dirty="0" smtClean="0">
                <a:latin typeface="Calibri" panose="020F0502020204030204" pitchFamily="34" charset="0"/>
              </a:rPr>
              <a:t>rolnicy</a:t>
            </a:r>
            <a:r>
              <a:rPr lang="pl-PL" sz="2000" dirty="0" smtClean="0">
                <a:latin typeface="Calibri" panose="020F0502020204030204" pitchFamily="34" charset="0"/>
              </a:rPr>
              <a:t>, </a:t>
            </a:r>
            <a:r>
              <a:rPr lang="pl-PL" sz="2000" dirty="0" smtClean="0">
                <a:latin typeface="Calibri" panose="020F0502020204030204" pitchFamily="34" charset="0"/>
              </a:rPr>
              <a:t>grupy rolników lub </a:t>
            </a:r>
            <a:r>
              <a:rPr lang="pl-PL" sz="2000" dirty="0" smtClean="0">
                <a:latin typeface="Calibri" panose="020F0502020204030204" pitchFamily="34" charset="0"/>
              </a:rPr>
              <a:t>posiadacze </a:t>
            </a:r>
            <a:r>
              <a:rPr lang="pl-PL" sz="2000" dirty="0" smtClean="0">
                <a:latin typeface="Calibri" panose="020F0502020204030204" pitchFamily="34" charset="0"/>
              </a:rPr>
              <a:t>lasów </a:t>
            </a:r>
            <a:endParaRPr lang="pl-PL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B. naukowcy</a:t>
            </a:r>
            <a:r>
              <a:rPr lang="pl-PL" sz="2000" dirty="0">
                <a:latin typeface="Calibri" panose="020F0502020204030204" pitchFamily="34" charset="0"/>
              </a:rPr>
              <a:t>; </a:t>
            </a:r>
            <a:r>
              <a:rPr lang="pl-PL" sz="2000" dirty="0" smtClean="0">
                <a:latin typeface="Calibri" panose="020F0502020204030204" pitchFamily="34" charset="0"/>
              </a:rPr>
              <a:t>instytuty, </a:t>
            </a:r>
            <a:r>
              <a:rPr lang="pl-PL" sz="2000" dirty="0">
                <a:latin typeface="Calibri" panose="020F0502020204030204" pitchFamily="34" charset="0"/>
              </a:rPr>
              <a:t>jednostki naukowe; uczelnie </a:t>
            </a:r>
            <a:r>
              <a:rPr lang="pl-PL" sz="1600" i="1" dirty="0" smtClean="0">
                <a:latin typeface="Calibri" panose="020F0502020204030204" pitchFamily="34" charset="0"/>
              </a:rPr>
              <a:t>- </a:t>
            </a:r>
            <a:r>
              <a:rPr lang="pl-PL" sz="1400" i="1" dirty="0" smtClean="0">
                <a:latin typeface="Calibri" panose="020F0502020204030204" pitchFamily="34" charset="0"/>
              </a:rPr>
              <a:t>Prawo </a:t>
            </a:r>
            <a:r>
              <a:rPr lang="pl-PL" sz="1400" i="1" dirty="0">
                <a:latin typeface="Calibri" panose="020F0502020204030204" pitchFamily="34" charset="0"/>
              </a:rPr>
              <a:t>o szkolnictwie wyższym </a:t>
            </a:r>
            <a:r>
              <a:rPr lang="pl-PL" sz="1400" i="1" dirty="0" smtClean="0">
                <a:latin typeface="Calibri" panose="020F0502020204030204" pitchFamily="34" charset="0"/>
              </a:rPr>
              <a:t> z 27.07</a:t>
            </a:r>
            <a:r>
              <a:rPr lang="pl-PL" sz="1400" i="1" dirty="0">
                <a:latin typeface="Calibri" panose="020F0502020204030204" pitchFamily="34" charset="0"/>
              </a:rPr>
              <a:t>. 2005 </a:t>
            </a:r>
            <a:r>
              <a:rPr lang="pl-PL" sz="1400" i="1" dirty="0" smtClean="0">
                <a:latin typeface="Calibri" panose="020F0502020204030204" pitchFamily="34" charset="0"/>
              </a:rPr>
              <a:t>r</a:t>
            </a:r>
            <a:endParaRPr lang="pl-PL" sz="14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C. przedsiębiorcy </a:t>
            </a:r>
            <a:r>
              <a:rPr lang="pl-PL" sz="2000" dirty="0">
                <a:latin typeface="Calibri" panose="020F0502020204030204" pitchFamily="34" charset="0"/>
              </a:rPr>
              <a:t>sektora rolnego lub </a:t>
            </a:r>
            <a:r>
              <a:rPr lang="pl-PL" sz="2000" dirty="0" smtClean="0">
                <a:latin typeface="Calibri" panose="020F0502020204030204" pitchFamily="34" charset="0"/>
              </a:rPr>
              <a:t>spożywczego lub działające </a:t>
            </a:r>
            <a:r>
              <a:rPr lang="pl-PL" sz="2000" dirty="0">
                <a:latin typeface="Calibri" panose="020F0502020204030204" pitchFamily="34" charset="0"/>
              </a:rPr>
              <a:t>na rzecz sektora rolnego i </a:t>
            </a:r>
            <a:r>
              <a:rPr lang="pl-PL" sz="2000" dirty="0" smtClean="0">
                <a:latin typeface="Calibri" panose="020F0502020204030204" pitchFamily="34" charset="0"/>
              </a:rPr>
              <a:t>spożywczego </a:t>
            </a:r>
            <a:r>
              <a:rPr lang="pl-PL" sz="1600" i="1" dirty="0" smtClean="0">
                <a:latin typeface="Calibri" panose="020F0502020204030204" pitchFamily="34" charset="0"/>
              </a:rPr>
              <a:t>(</a:t>
            </a:r>
            <a:r>
              <a:rPr lang="pl-PL" sz="1600" i="1" dirty="0">
                <a:latin typeface="Calibri" panose="020F0502020204030204" pitchFamily="34" charset="0"/>
              </a:rPr>
              <a:t>n</a:t>
            </a:r>
            <a:r>
              <a:rPr lang="pl-PL" sz="1800" i="1" dirty="0">
                <a:latin typeface="Calibri" panose="020F0502020204030204" pitchFamily="34" charset="0"/>
              </a:rPr>
              <a:t>p. </a:t>
            </a:r>
            <a:r>
              <a:rPr lang="pl-PL" sz="1800" i="1" dirty="0" smtClean="0">
                <a:latin typeface="Calibri" panose="020F0502020204030204" pitchFamily="34" charset="0"/>
              </a:rPr>
              <a:t>producenci </a:t>
            </a:r>
            <a:r>
              <a:rPr lang="pl-PL" sz="1800" i="1" dirty="0">
                <a:latin typeface="Calibri" panose="020F0502020204030204" pitchFamily="34" charset="0"/>
              </a:rPr>
              <a:t>nawozów, pasz, środków </a:t>
            </a:r>
            <a:r>
              <a:rPr lang="pl-PL" sz="1800" i="1" dirty="0" smtClean="0">
                <a:latin typeface="Calibri" panose="020F0502020204030204" pitchFamily="34" charset="0"/>
              </a:rPr>
              <a:t>ochrony, </a:t>
            </a:r>
            <a:r>
              <a:rPr lang="pl-PL" sz="1800" i="1" dirty="0">
                <a:latin typeface="Calibri" panose="020F0502020204030204" pitchFamily="34" charset="0"/>
              </a:rPr>
              <a:t>maszyn i </a:t>
            </a:r>
            <a:r>
              <a:rPr lang="pl-PL" sz="1800" i="1" dirty="0" smtClean="0">
                <a:latin typeface="Calibri" panose="020F0502020204030204" pitchFamily="34" charset="0"/>
              </a:rPr>
              <a:t>urządzeń)</a:t>
            </a:r>
          </a:p>
          <a:p>
            <a:pPr marL="0" indent="0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D. Podmioty świadczące usługi doradcze</a:t>
            </a:r>
            <a:endParaRPr lang="pl-PL" sz="2000" dirty="0" smtClean="0">
              <a:latin typeface="Calibri" panose="020F0502020204030204" pitchFamily="34" charset="0"/>
            </a:endParaRPr>
          </a:p>
          <a:p>
            <a:r>
              <a:rPr lang="pl-PL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Poziom </a:t>
            </a:r>
            <a:r>
              <a:rPr lang="pl-PL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pomocy; </a:t>
            </a:r>
          </a:p>
          <a:p>
            <a:pPr marL="457200" indent="-457200">
              <a:buFont typeface="+mj-lt"/>
              <a:buAutoNum type="alphaLcPeriod"/>
            </a:pPr>
            <a:r>
              <a:rPr lang="pl-PL" sz="2000" dirty="0" smtClean="0">
                <a:latin typeface="Calibri" panose="020F0502020204030204" pitchFamily="34" charset="0"/>
              </a:rPr>
              <a:t>   </a:t>
            </a:r>
            <a:r>
              <a:rPr lang="pl-PL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100</a:t>
            </a:r>
            <a:r>
              <a:rPr lang="pl-PL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%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latin typeface="Calibri" panose="020F0502020204030204" pitchFamily="34" charset="0"/>
              </a:rPr>
              <a:t>K.K. kosztów ogólnych - </a:t>
            </a:r>
            <a:r>
              <a:rPr lang="pl-PL" sz="1800" i="1" dirty="0" smtClean="0">
                <a:latin typeface="Calibri" panose="020F0502020204030204" pitchFamily="34" charset="0"/>
              </a:rPr>
              <a:t>bieżące </a:t>
            </a:r>
            <a:r>
              <a:rPr lang="pl-PL" sz="1800" i="1" dirty="0">
                <a:latin typeface="Calibri" panose="020F0502020204030204" pitchFamily="34" charset="0"/>
              </a:rPr>
              <a:t>funkcjonowania grupy operacyjnej, </a:t>
            </a:r>
            <a:r>
              <a:rPr lang="pl-PL" sz="1800" i="1" dirty="0" smtClean="0">
                <a:latin typeface="Calibri" panose="020F0502020204030204" pitchFamily="34" charset="0"/>
              </a:rPr>
              <a:t>studia </a:t>
            </a:r>
          </a:p>
          <a:p>
            <a:pPr marL="0" indent="0">
              <a:buNone/>
            </a:pPr>
            <a:r>
              <a:rPr lang="pl-PL" sz="1800" i="1" dirty="0">
                <a:latin typeface="Calibri" panose="020F0502020204030204" pitchFamily="34" charset="0"/>
              </a:rPr>
              <a:t> </a:t>
            </a:r>
            <a:r>
              <a:rPr lang="pl-PL" sz="1800" i="1" dirty="0" smtClean="0">
                <a:latin typeface="Calibri" panose="020F0502020204030204" pitchFamily="34" charset="0"/>
              </a:rPr>
              <a:t>                            wykonalności</a:t>
            </a:r>
            <a:r>
              <a:rPr lang="pl-PL" sz="1800" i="1" dirty="0">
                <a:latin typeface="Calibri" panose="020F0502020204030204" pitchFamily="34" charset="0"/>
              </a:rPr>
              <a:t>, </a:t>
            </a:r>
            <a:r>
              <a:rPr lang="pl-PL" sz="1800" i="1" dirty="0" smtClean="0">
                <a:latin typeface="Calibri" panose="020F0502020204030204" pitchFamily="34" charset="0"/>
              </a:rPr>
              <a:t>plan operacyjny, animacja, promocja rezultatów, plan biznesowy</a:t>
            </a:r>
          </a:p>
          <a:p>
            <a:pPr marL="457200" indent="-457200">
              <a:buAutoNum type="alphaLcPeriod" startAt="2"/>
            </a:pPr>
            <a:r>
              <a:rPr lang="pl-PL" sz="2000" dirty="0" smtClean="0">
                <a:latin typeface="Calibri" panose="020F0502020204030204" pitchFamily="34" charset="0"/>
              </a:rPr>
              <a:t>   </a:t>
            </a:r>
            <a:r>
              <a:rPr lang="pl-PL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90</a:t>
            </a:r>
            <a:r>
              <a:rPr lang="pl-PL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%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latin typeface="Calibri" panose="020F0502020204030204" pitchFamily="34" charset="0"/>
              </a:rPr>
              <a:t>K.K. prace badawcze, wdrożeniowe </a:t>
            </a:r>
            <a:r>
              <a:rPr lang="pl-PL" sz="2000" dirty="0">
                <a:latin typeface="Calibri" panose="020F0502020204030204" pitchFamily="34" charset="0"/>
              </a:rPr>
              <a:t>- max. </a:t>
            </a:r>
            <a:r>
              <a:rPr lang="pl-PL" sz="2000" dirty="0" smtClean="0">
                <a:latin typeface="Calibri" panose="020F0502020204030204" pitchFamily="34" charset="0"/>
              </a:rPr>
              <a:t>(a + b)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pl-PL" sz="2000" dirty="0" smtClean="0">
                <a:latin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</a:rPr>
              <a:t>mln </a:t>
            </a:r>
            <a:r>
              <a:rPr lang="pl-PL" sz="2000" dirty="0" smtClean="0">
                <a:latin typeface="Calibri" panose="020F0502020204030204" pitchFamily="34" charset="0"/>
              </a:rPr>
              <a:t>PLN</a:t>
            </a:r>
          </a:p>
          <a:p>
            <a:pPr marL="457200" indent="-457200">
              <a:buAutoNum type="alphaLcPeriod" startAt="2"/>
            </a:pPr>
            <a:r>
              <a:rPr lang="pl-PL" sz="2000" dirty="0" smtClean="0">
                <a:latin typeface="Calibri" panose="020F0502020204030204" pitchFamily="34" charset="0"/>
              </a:rPr>
              <a:t>   </a:t>
            </a:r>
            <a:r>
              <a:rPr lang="pl-PL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50 </a:t>
            </a:r>
            <a:r>
              <a:rPr lang="pl-PL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%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latin typeface="Calibri" panose="020F0502020204030204" pitchFamily="34" charset="0"/>
              </a:rPr>
              <a:t>k.k. pozostałe </a:t>
            </a:r>
            <a:r>
              <a:rPr lang="pl-PL" sz="1800" i="1" dirty="0" smtClean="0">
                <a:latin typeface="Calibri" panose="020F0502020204030204" pitchFamily="34" charset="0"/>
              </a:rPr>
              <a:t>(wdrożenie) – w tym budowa prototypu</a:t>
            </a:r>
            <a:endParaRPr lang="pl-PL" sz="1800" i="1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000" dirty="0" smtClean="0"/>
              <a:t> </a:t>
            </a:r>
            <a:r>
              <a:rPr lang="pl-PL" sz="2000" dirty="0"/>
              <a:t>	</a:t>
            </a:r>
            <a:r>
              <a:rPr lang="pl-PL" sz="2000" dirty="0" smtClean="0"/>
              <a:t>max. </a:t>
            </a:r>
            <a:r>
              <a:rPr lang="pl-PL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10</a:t>
            </a:r>
            <a:r>
              <a:rPr lang="pl-PL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mln PLN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pl-PL" sz="2000" i="1" dirty="0" smtClean="0">
                <a:latin typeface="Calibri" panose="020F0502020204030204" pitchFamily="34" charset="0"/>
              </a:rPr>
              <a:t>(58 + … mln EURO)</a:t>
            </a:r>
            <a:endParaRPr lang="pl-PL" sz="2000" i="1" dirty="0"/>
          </a:p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876256" y="6597352"/>
            <a:ext cx="1581944" cy="108248"/>
          </a:xfrm>
        </p:spPr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  <p:pic>
        <p:nvPicPr>
          <p:cNvPr id="5" name="Picture 2" descr="https://encrypted-tbn1.gstatic.com/images?q=tbn:ANd9GcT5b4p5SsgY_4WBmsvuTCPFCTun_ObuaZDVpgacAyIpB5KVS74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47"/>
            <a:ext cx="2195736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62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82022"/>
            <a:ext cx="8892480" cy="5675978"/>
          </a:xfrm>
        </p:spPr>
        <p:txBody>
          <a:bodyPr/>
          <a:lstStyle/>
          <a:p>
            <a:pPr marL="0" indent="0" algn="ctr">
              <a:buNone/>
            </a:pP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ZASADY OCENY </a:t>
            </a: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WNIOSKÓW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wersja listopad 2016</a:t>
            </a:r>
            <a:endParaRPr lang="pl-PL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ryb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konkursowy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ożliwość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zaliczki (do 50% dotacji)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MŚP + DUŻE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Punktacja: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max. -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min. - 10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ryteria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oceny;</a:t>
            </a:r>
          </a:p>
          <a:p>
            <a:pPr marL="0" indent="0">
              <a:buNone/>
            </a:pP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zróżnicowanie partnerów w 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grupie w tym rolników</a:t>
            </a:r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b. analiza techniczna, kosztów oraz korzyści</a:t>
            </a:r>
          </a:p>
          <a:p>
            <a:pPr marL="0" indent="0">
              <a:buNone/>
            </a:pP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c. potencjalna skala oddziaływania rezultatów operacji</a:t>
            </a:r>
          </a:p>
          <a:p>
            <a:pPr marL="0" indent="0">
              <a:buNone/>
            </a:pP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d. potencjał innowacyjny 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operacji</a:t>
            </a:r>
          </a:p>
          <a:p>
            <a:pPr marL="0" indent="0">
              <a:buNone/>
            </a:pP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e. czas </a:t>
            </a:r>
            <a:r>
              <a:rPr lang="pl-PL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(do 12 m.)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koszt realizacji </a:t>
            </a:r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(do 2 mln)</a:t>
            </a:r>
            <a:endParaRPr lang="pl-PL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stopień realizacji priorytetów UE 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ochrona środowiska, klimat)</a:t>
            </a:r>
          </a:p>
          <a:p>
            <a:pPr marL="0" indent="0" algn="ctr">
              <a:buNone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 I  KWARTAŁ 2017r.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 flipV="1">
            <a:off x="6804248" y="6705599"/>
            <a:ext cx="1653952" cy="45719"/>
          </a:xfrm>
        </p:spPr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r>
              <a:rPr lang="pl-PL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</a:t>
            </a:r>
            <a:r>
              <a:rPr lang="pl-P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PROW  </a:t>
            </a:r>
            <a:r>
              <a:rPr lang="pl-P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2014-2020</a:t>
            </a:r>
            <a:br>
              <a:rPr lang="pl-P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pl-PL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  </a:t>
            </a:r>
            <a:r>
              <a:rPr lang="pl-PL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16.1   </a:t>
            </a:r>
            <a:r>
              <a:rPr lang="pl-PL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„WSPÓŁPRACA”   (EPI)</a:t>
            </a:r>
            <a:endParaRPr lang="pl-PL" sz="3200" dirty="0"/>
          </a:p>
        </p:txBody>
      </p:sp>
      <p:pic>
        <p:nvPicPr>
          <p:cNvPr id="6" name="Picture 2" descr="https://encrypted-tbn1.gstatic.com/images?q=tbn:ANd9GcT5b4p5SsgY_4WBmsvuTCPFCTun_ObuaZDVpgacAyIpB5KVS74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47"/>
            <a:ext cx="2195736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4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916832"/>
          </a:xfrm>
        </p:spPr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539552" y="1484784"/>
            <a:ext cx="8604448" cy="461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None/>
            </a:pPr>
            <a:r>
              <a:rPr lang="pl-PL" sz="6000" b="1" noProof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WSPARCIE  </a:t>
            </a:r>
            <a:r>
              <a:rPr lang="pl-PL" sz="8000" b="1" noProof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buNone/>
            </a:pPr>
            <a:r>
              <a:rPr lang="pl-PL" sz="8800" b="1" noProof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ŚREDNIE/MAŁE</a:t>
            </a:r>
            <a:r>
              <a:rPr lang="pl-PL" sz="8000" b="1" noProof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buNone/>
            </a:pPr>
            <a:r>
              <a:rPr lang="pl-PL" sz="6000" b="1" noProof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MLECZARSTWO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600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56797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PROW  4.2</a:t>
            </a:r>
            <a:r>
              <a:rPr lang="pl-PL" sz="3600" dirty="0" smtClean="0">
                <a:latin typeface="Calibri" panose="020F0502020204030204" pitchFamily="34" charset="0"/>
              </a:rPr>
              <a:t/>
            </a:r>
            <a:br>
              <a:rPr lang="pl-PL" sz="3600" dirty="0" smtClean="0">
                <a:latin typeface="Calibri" panose="020F0502020204030204" pitchFamily="34" charset="0"/>
              </a:rPr>
            </a:br>
            <a:r>
              <a:rPr lang="pl-PL" sz="2000" i="1" dirty="0" smtClean="0">
                <a:latin typeface="Calibri" panose="020F0502020204030204" pitchFamily="34" charset="0"/>
              </a:rPr>
              <a:t>                   PRZETWÓRSTWO</a:t>
            </a:r>
            <a:endParaRPr lang="pl-PL" sz="2000" i="1" dirty="0">
              <a:latin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0" y="1256797"/>
            <a:ext cx="9144000" cy="5601203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PKD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10.51.Z </a:t>
            </a:r>
            <a:r>
              <a:rPr lang="pl-PL" sz="2400" i="1" dirty="0">
                <a:latin typeface="Arial" panose="020B0604020202020204" pitchFamily="34" charset="0"/>
                <a:cs typeface="Arial" panose="020B0604020202020204" pitchFamily="34" charset="0"/>
              </a:rPr>
              <a:t>Przetwórstwo mleka i wyrób serów </a:t>
            </a:r>
            <a:endParaRPr lang="pl-PL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46.33.Z </a:t>
            </a:r>
            <a:r>
              <a:rPr lang="pl-PL" sz="2400" i="1" dirty="0">
                <a:latin typeface="Arial" panose="020B0604020202020204" pitchFamily="34" charset="0"/>
                <a:cs typeface="Arial" panose="020B0604020202020204" pitchFamily="34" charset="0"/>
              </a:rPr>
              <a:t>Sprzedaż hurtowa mleka, wyrobów mleczarskich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pl-PL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jaj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, olejów i tłuszczów jadalnych 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- dotyczy </a:t>
            </a:r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podmiotów </a:t>
            </a:r>
          </a:p>
          <a:p>
            <a:pPr marL="0" indent="0">
              <a:buNone/>
            </a:pP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zajmujących 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się działalnością w zakresie</a:t>
            </a:r>
            <a:r>
              <a:rPr lang="pl-PL" sz="2400" i="1" dirty="0">
                <a:latin typeface="Arial" panose="020B0604020202020204" pitchFamily="34" charset="0"/>
                <a:cs typeface="Arial" panose="020B0604020202020204" pitchFamily="34" charset="0"/>
              </a:rPr>
              <a:t> sprzedaży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hurtowej</a:t>
            </a:r>
          </a:p>
          <a:p>
            <a:pPr marL="0" indent="0">
              <a:buNone/>
            </a:pPr>
            <a:r>
              <a:rPr lang="pl-PL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i="1" dirty="0">
                <a:latin typeface="Arial" panose="020B0604020202020204" pitchFamily="34" charset="0"/>
                <a:cs typeface="Arial" panose="020B0604020202020204" pitchFamily="34" charset="0"/>
              </a:rPr>
              <a:t>mleka i wyrobów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mleczarskich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Pierwszy nabór 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 grudnia 2015 r.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836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wniosków z tego ok. </a:t>
            </a:r>
            <a: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510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pozostało w procedurach oceniających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 12 miesiącach podpisano </a:t>
            </a:r>
            <a:r>
              <a:rPr lang="pl-PL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68 %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umów 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wg. nowego Rozporządzenia MRiRW ostatecznie wszystkie do końca stycznia br.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Mleczarstwo złożyło </a:t>
            </a:r>
            <a:r>
              <a:rPr lang="pl-PL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TYLKO 35 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wniosków (7%) z tego spółdzielnie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szt.</a:t>
            </a:r>
            <a:endParaRPr lang="pl-P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LIMIT – do 10 </a:t>
            </a:r>
            <a:r>
              <a:rPr 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mln PLN 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DOTACJI </a:t>
            </a:r>
            <a:r>
              <a:rPr lang="pl-PL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(do 20 mln </a:t>
            </a:r>
            <a:r>
              <a:rPr lang="pl-PL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netto)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  </a:t>
            </a:r>
            <a:r>
              <a:rPr lang="pl-P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NOWE </a:t>
            </a:r>
            <a:r>
              <a:rPr lang="pl-PL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NABÓR </a:t>
            </a:r>
            <a: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(OSTATNI) 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kwartał 2017r</a:t>
            </a:r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l-PL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9" name="Picture 2" descr="C:\Users\Wiesio\Desktop\PROW 2014-2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4" y="0"/>
            <a:ext cx="2155482" cy="12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08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       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WYKAZ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RODZAJÓW INWESTYCJI ZWIĄZANYCH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        z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OCHRONĄ ŚRODOWISKA</a:t>
            </a:r>
            <a:b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         lub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PRZECIWDZIAŁANIEM ZMIANOM KLIMATU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193" y="1556792"/>
            <a:ext cx="9144000" cy="5301208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</a:rPr>
              <a:t>1. Obiekty gromadzenia odpadów stałych</a:t>
            </a:r>
          </a:p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</a:rPr>
              <a:t>2. Zbiorniki na ścieki przemysłowe</a:t>
            </a:r>
          </a:p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</a:rPr>
              <a:t>3.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Zbiornikowe systemy bioremediacji (neutralizacji) odpadów i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ścieków  - np. nawozy 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</a:rPr>
              <a:t>4. Oczyszczalnie ścieków na potrzeby prowadzonej działalności przetwórczej</a:t>
            </a:r>
          </a:p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</a:rPr>
              <a:t>5. </a:t>
            </a:r>
            <a:r>
              <a:rPr lang="pl-P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Piece na biomasę </a:t>
            </a:r>
            <a:r>
              <a:rPr lang="pl-PL" sz="2000" dirty="0">
                <a:latin typeface="Calibri" panose="020F0502020204030204" pitchFamily="34" charset="0"/>
              </a:rPr>
              <a:t>na potrzeby prowadzonej działalności przetwórczej</a:t>
            </a:r>
          </a:p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</a:rPr>
              <a:t>6. Wymiana pieca węglowego na piec gazowy na </a:t>
            </a:r>
            <a:r>
              <a:rPr lang="pl-PL" sz="2000" dirty="0" smtClean="0">
                <a:latin typeface="Calibri" panose="020F0502020204030204" pitchFamily="34" charset="0"/>
              </a:rPr>
              <a:t>potrzeby działalności  przetwórczej</a:t>
            </a:r>
            <a:endParaRPr lang="pl-PL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7. </a:t>
            </a:r>
            <a:r>
              <a:rPr lang="pl-P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Instalacje paneli słonecznych, ogniw </a:t>
            </a:r>
            <a:r>
              <a:rPr lang="pl-P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fotowoltaicznych, małe elektrownie wiatrowe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produkcji energii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 potrzeby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prowadzonej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działalności 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8. </a:t>
            </a:r>
            <a:r>
              <a:rPr lang="pl-P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Systemy odzysku ciepła lub pompy ciepła</a:t>
            </a:r>
          </a:p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</a:rPr>
              <a:t>9. Wymiana eternitowych pokryć dachowych budynków produkcyjnych i </a:t>
            </a:r>
            <a:r>
              <a:rPr lang="pl-PL" sz="2000" dirty="0" smtClean="0">
                <a:latin typeface="Calibri" panose="020F0502020204030204" pitchFamily="34" charset="0"/>
              </a:rPr>
              <a:t>magazynów,</a:t>
            </a:r>
            <a:endParaRPr lang="pl-PL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</a:rPr>
              <a:t>10. Termomodernizacja budynków</a:t>
            </a:r>
          </a:p>
          <a:p>
            <a:pPr marL="0" indent="0">
              <a:buNone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11. </a:t>
            </a:r>
            <a:r>
              <a:rPr lang="pl-P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Produkcja biogazu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 potrzeby prowadzonej działalności przetwórczej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  <p:pic>
        <p:nvPicPr>
          <p:cNvPr id="8" name="Picture 2" descr="C:\Users\Wiesio\Desktop\PROW 2014-2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4" y="0"/>
            <a:ext cx="229949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08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990B0-7471-4025-A9B5-B3E436F4B66F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3747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3131840" y="1556792"/>
            <a:ext cx="56780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36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 L A N </a:t>
            </a:r>
            <a:r>
              <a:rPr lang="pl-PL" sz="36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r>
              <a:rPr lang="pl-PL" sz="36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 R E Z E N T A C J I </a:t>
            </a:r>
            <a:endParaRPr lang="en-GB" sz="36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oup 26"/>
          <p:cNvGrpSpPr>
            <a:grpSpLocks/>
          </p:cNvGrpSpPr>
          <p:nvPr/>
        </p:nvGrpSpPr>
        <p:grpSpPr bwMode="auto">
          <a:xfrm>
            <a:off x="1204913" y="1335088"/>
            <a:ext cx="2339975" cy="5522912"/>
            <a:chOff x="6408" y="661"/>
            <a:chExt cx="1718" cy="4055"/>
          </a:xfrm>
        </p:grpSpPr>
        <p:sp>
          <p:nvSpPr>
            <p:cNvPr id="20" name="Freeform 27"/>
            <p:cNvSpPr>
              <a:spLocks/>
            </p:cNvSpPr>
            <p:nvPr/>
          </p:nvSpPr>
          <p:spPr bwMode="auto">
            <a:xfrm flipH="1">
              <a:off x="6410" y="3798"/>
              <a:ext cx="580" cy="918"/>
            </a:xfrm>
            <a:custGeom>
              <a:avLst/>
              <a:gdLst>
                <a:gd name="T0" fmla="*/ 25088 w 290"/>
                <a:gd name="T1" fmla="*/ 46336 h 459"/>
                <a:gd name="T2" fmla="*/ 24960 w 290"/>
                <a:gd name="T3" fmla="*/ 39936 h 459"/>
                <a:gd name="T4" fmla="*/ 30848 w 290"/>
                <a:gd name="T5" fmla="*/ 22784 h 459"/>
                <a:gd name="T6" fmla="*/ 32000 w 290"/>
                <a:gd name="T7" fmla="*/ 17280 h 459"/>
                <a:gd name="T8" fmla="*/ 35968 w 290"/>
                <a:gd name="T9" fmla="*/ 12928 h 459"/>
                <a:gd name="T10" fmla="*/ 33536 w 290"/>
                <a:gd name="T11" fmla="*/ 8320 h 459"/>
                <a:gd name="T12" fmla="*/ 25088 w 290"/>
                <a:gd name="T13" fmla="*/ 1408 h 459"/>
                <a:gd name="T14" fmla="*/ 22784 w 290"/>
                <a:gd name="T15" fmla="*/ 6784 h 459"/>
                <a:gd name="T16" fmla="*/ 20096 w 290"/>
                <a:gd name="T17" fmla="*/ 12032 h 459"/>
                <a:gd name="T18" fmla="*/ 15872 w 290"/>
                <a:gd name="T19" fmla="*/ 12672 h 459"/>
                <a:gd name="T20" fmla="*/ 17664 w 290"/>
                <a:gd name="T21" fmla="*/ 8320 h 459"/>
                <a:gd name="T22" fmla="*/ 12544 w 290"/>
                <a:gd name="T23" fmla="*/ 2944 h 459"/>
                <a:gd name="T24" fmla="*/ 6272 w 290"/>
                <a:gd name="T25" fmla="*/ 8576 h 459"/>
                <a:gd name="T26" fmla="*/ 6528 w 290"/>
                <a:gd name="T27" fmla="*/ 13184 h 459"/>
                <a:gd name="T28" fmla="*/ 6528 w 290"/>
                <a:gd name="T29" fmla="*/ 13952 h 459"/>
                <a:gd name="T30" fmla="*/ 3712 w 290"/>
                <a:gd name="T31" fmla="*/ 25344 h 459"/>
                <a:gd name="T32" fmla="*/ 5888 w 290"/>
                <a:gd name="T33" fmla="*/ 30720 h 459"/>
                <a:gd name="T34" fmla="*/ 7936 w 290"/>
                <a:gd name="T35" fmla="*/ 33536 h 459"/>
                <a:gd name="T36" fmla="*/ 256 w 290"/>
                <a:gd name="T37" fmla="*/ 53248 h 459"/>
                <a:gd name="T38" fmla="*/ 0 w 290"/>
                <a:gd name="T39" fmla="*/ 58752 h 459"/>
                <a:gd name="T40" fmla="*/ 26368 w 290"/>
                <a:gd name="T41" fmla="*/ 58752 h 459"/>
                <a:gd name="T42" fmla="*/ 25088 w 290"/>
                <a:gd name="T43" fmla="*/ 46336 h 4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0"/>
                <a:gd name="T67" fmla="*/ 0 h 459"/>
                <a:gd name="T68" fmla="*/ 290 w 290"/>
                <a:gd name="T69" fmla="*/ 459 h 4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0" h="459">
                  <a:moveTo>
                    <a:pt x="196" y="362"/>
                  </a:moveTo>
                  <a:cubicBezTo>
                    <a:pt x="186" y="328"/>
                    <a:pt x="195" y="312"/>
                    <a:pt x="195" y="312"/>
                  </a:cubicBezTo>
                  <a:cubicBezTo>
                    <a:pt x="220" y="281"/>
                    <a:pt x="241" y="178"/>
                    <a:pt x="241" y="178"/>
                  </a:cubicBezTo>
                  <a:cubicBezTo>
                    <a:pt x="244" y="136"/>
                    <a:pt x="250" y="135"/>
                    <a:pt x="250" y="135"/>
                  </a:cubicBezTo>
                  <a:cubicBezTo>
                    <a:pt x="281" y="101"/>
                    <a:pt x="281" y="101"/>
                    <a:pt x="281" y="101"/>
                  </a:cubicBezTo>
                  <a:cubicBezTo>
                    <a:pt x="290" y="86"/>
                    <a:pt x="262" y="65"/>
                    <a:pt x="262" y="65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73" y="0"/>
                    <a:pt x="178" y="53"/>
                    <a:pt x="178" y="53"/>
                  </a:cubicBezTo>
                  <a:cubicBezTo>
                    <a:pt x="177" y="83"/>
                    <a:pt x="157" y="94"/>
                    <a:pt x="157" y="94"/>
                  </a:cubicBezTo>
                  <a:cubicBezTo>
                    <a:pt x="117" y="133"/>
                    <a:pt x="124" y="99"/>
                    <a:pt x="124" y="99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44" y="24"/>
                    <a:pt x="98" y="23"/>
                    <a:pt x="98" y="23"/>
                  </a:cubicBezTo>
                  <a:cubicBezTo>
                    <a:pt x="47" y="20"/>
                    <a:pt x="49" y="67"/>
                    <a:pt x="49" y="67"/>
                  </a:cubicBezTo>
                  <a:cubicBezTo>
                    <a:pt x="40" y="78"/>
                    <a:pt x="51" y="103"/>
                    <a:pt x="51" y="103"/>
                  </a:cubicBezTo>
                  <a:cubicBezTo>
                    <a:pt x="55" y="107"/>
                    <a:pt x="51" y="109"/>
                    <a:pt x="51" y="109"/>
                  </a:cubicBezTo>
                  <a:cubicBezTo>
                    <a:pt x="24" y="128"/>
                    <a:pt x="29" y="198"/>
                    <a:pt x="29" y="198"/>
                  </a:cubicBezTo>
                  <a:cubicBezTo>
                    <a:pt x="31" y="224"/>
                    <a:pt x="46" y="240"/>
                    <a:pt x="46" y="240"/>
                  </a:cubicBezTo>
                  <a:cubicBezTo>
                    <a:pt x="63" y="247"/>
                    <a:pt x="62" y="262"/>
                    <a:pt x="62" y="262"/>
                  </a:cubicBezTo>
                  <a:cubicBezTo>
                    <a:pt x="31" y="305"/>
                    <a:pt x="2" y="416"/>
                    <a:pt x="2" y="416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206" y="459"/>
                    <a:pt x="206" y="459"/>
                    <a:pt x="206" y="459"/>
                  </a:cubicBezTo>
                  <a:lnTo>
                    <a:pt x="196" y="362"/>
                  </a:lnTo>
                  <a:close/>
                </a:path>
              </a:pathLst>
            </a:custGeom>
            <a:gradFill rotWithShape="1">
              <a:gsLst>
                <a:gs pos="0">
                  <a:srgbClr val="B7B7B7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 dirty="0"/>
            </a:p>
          </p:txBody>
        </p:sp>
        <p:grpSp>
          <p:nvGrpSpPr>
            <p:cNvPr id="21" name="Group 28"/>
            <p:cNvGrpSpPr>
              <a:grpSpLocks/>
            </p:cNvGrpSpPr>
            <p:nvPr/>
          </p:nvGrpSpPr>
          <p:grpSpPr bwMode="auto">
            <a:xfrm>
              <a:off x="6408" y="661"/>
              <a:ext cx="1718" cy="3327"/>
              <a:chOff x="6408" y="661"/>
              <a:chExt cx="1718" cy="3327"/>
            </a:xfrm>
          </p:grpSpPr>
          <p:sp>
            <p:nvSpPr>
              <p:cNvPr id="22" name="Freeform 29"/>
              <p:cNvSpPr>
                <a:spLocks/>
              </p:cNvSpPr>
              <p:nvPr/>
            </p:nvSpPr>
            <p:spPr bwMode="auto">
              <a:xfrm flipH="1">
                <a:off x="6408" y="661"/>
                <a:ext cx="1718" cy="3327"/>
              </a:xfrm>
              <a:custGeom>
                <a:avLst/>
                <a:gdLst>
                  <a:gd name="T0" fmla="*/ 61312 w 859"/>
                  <a:gd name="T1" fmla="*/ 29745 h 1663"/>
                  <a:gd name="T2" fmla="*/ 43264 w 859"/>
                  <a:gd name="T3" fmla="*/ 36409 h 1663"/>
                  <a:gd name="T4" fmla="*/ 41984 w 859"/>
                  <a:gd name="T5" fmla="*/ 43847 h 1663"/>
                  <a:gd name="T6" fmla="*/ 31616 w 859"/>
                  <a:gd name="T7" fmla="*/ 62457 h 1663"/>
                  <a:gd name="T8" fmla="*/ 19328 w 859"/>
                  <a:gd name="T9" fmla="*/ 86308 h 1663"/>
                  <a:gd name="T10" fmla="*/ 6912 w 859"/>
                  <a:gd name="T11" fmla="*/ 95029 h 1663"/>
                  <a:gd name="T12" fmla="*/ 0 w 859"/>
                  <a:gd name="T13" fmla="*/ 98360 h 1663"/>
                  <a:gd name="T14" fmla="*/ 21888 w 859"/>
                  <a:gd name="T15" fmla="*/ 98872 h 1663"/>
                  <a:gd name="T16" fmla="*/ 45696 w 859"/>
                  <a:gd name="T17" fmla="*/ 66820 h 1663"/>
                  <a:gd name="T18" fmla="*/ 44544 w 859"/>
                  <a:gd name="T19" fmla="*/ 100924 h 1663"/>
                  <a:gd name="T20" fmla="*/ 45056 w 859"/>
                  <a:gd name="T21" fmla="*/ 120468 h 1663"/>
                  <a:gd name="T22" fmla="*/ 60032 w 859"/>
                  <a:gd name="T23" fmla="*/ 115593 h 1663"/>
                  <a:gd name="T24" fmla="*/ 72704 w 859"/>
                  <a:gd name="T25" fmla="*/ 150855 h 1663"/>
                  <a:gd name="T26" fmla="*/ 80768 w 859"/>
                  <a:gd name="T27" fmla="*/ 179720 h 1663"/>
                  <a:gd name="T28" fmla="*/ 76544 w 859"/>
                  <a:gd name="T29" fmla="*/ 188065 h 1663"/>
                  <a:gd name="T30" fmla="*/ 79488 w 859"/>
                  <a:gd name="T31" fmla="*/ 200116 h 1663"/>
                  <a:gd name="T32" fmla="*/ 85376 w 859"/>
                  <a:gd name="T33" fmla="*/ 210367 h 1663"/>
                  <a:gd name="T34" fmla="*/ 88832 w 859"/>
                  <a:gd name="T35" fmla="*/ 200628 h 1663"/>
                  <a:gd name="T36" fmla="*/ 95744 w 859"/>
                  <a:gd name="T37" fmla="*/ 206524 h 1663"/>
                  <a:gd name="T38" fmla="*/ 106368 w 859"/>
                  <a:gd name="T39" fmla="*/ 204984 h 1663"/>
                  <a:gd name="T40" fmla="*/ 104960 w 859"/>
                  <a:gd name="T41" fmla="*/ 196009 h 1663"/>
                  <a:gd name="T42" fmla="*/ 97792 w 859"/>
                  <a:gd name="T43" fmla="*/ 173316 h 1663"/>
                  <a:gd name="T44" fmla="*/ 101888 w 859"/>
                  <a:gd name="T45" fmla="*/ 127772 h 1663"/>
                  <a:gd name="T46" fmla="*/ 108160 w 859"/>
                  <a:gd name="T47" fmla="*/ 120596 h 1663"/>
                  <a:gd name="T48" fmla="*/ 108160 w 859"/>
                  <a:gd name="T49" fmla="*/ 111492 h 1663"/>
                  <a:gd name="T50" fmla="*/ 101376 w 859"/>
                  <a:gd name="T51" fmla="*/ 40260 h 1663"/>
                  <a:gd name="T52" fmla="*/ 81280 w 859"/>
                  <a:gd name="T53" fmla="*/ 31668 h 1663"/>
                  <a:gd name="T54" fmla="*/ 78848 w 859"/>
                  <a:gd name="T55" fmla="*/ 25504 h 1663"/>
                  <a:gd name="T56" fmla="*/ 81408 w 859"/>
                  <a:gd name="T57" fmla="*/ 17943 h 1663"/>
                  <a:gd name="T58" fmla="*/ 68480 w 859"/>
                  <a:gd name="T59" fmla="*/ 2945 h 1663"/>
                  <a:gd name="T60" fmla="*/ 61952 w 859"/>
                  <a:gd name="T61" fmla="*/ 16277 h 1663"/>
                  <a:gd name="T62" fmla="*/ 62720 w 859"/>
                  <a:gd name="T63" fmla="*/ 23327 h 166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59"/>
                  <a:gd name="T97" fmla="*/ 0 h 1663"/>
                  <a:gd name="T98" fmla="*/ 859 w 859"/>
                  <a:gd name="T99" fmla="*/ 1663 h 166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59" h="1663">
                    <a:moveTo>
                      <a:pt x="498" y="221"/>
                    </a:moveTo>
                    <a:cubicBezTo>
                      <a:pt x="498" y="221"/>
                      <a:pt x="495" y="230"/>
                      <a:pt x="479" y="232"/>
                    </a:cubicBezTo>
                    <a:cubicBezTo>
                      <a:pt x="358" y="267"/>
                      <a:pt x="358" y="267"/>
                      <a:pt x="358" y="267"/>
                    </a:cubicBezTo>
                    <a:cubicBezTo>
                      <a:pt x="358" y="267"/>
                      <a:pt x="343" y="268"/>
                      <a:pt x="338" y="284"/>
                    </a:cubicBezTo>
                    <a:cubicBezTo>
                      <a:pt x="338" y="284"/>
                      <a:pt x="330" y="327"/>
                      <a:pt x="330" y="333"/>
                    </a:cubicBezTo>
                    <a:cubicBezTo>
                      <a:pt x="328" y="342"/>
                      <a:pt x="328" y="342"/>
                      <a:pt x="328" y="342"/>
                    </a:cubicBezTo>
                    <a:cubicBezTo>
                      <a:pt x="328" y="342"/>
                      <a:pt x="273" y="438"/>
                      <a:pt x="262" y="449"/>
                    </a:cubicBezTo>
                    <a:cubicBezTo>
                      <a:pt x="262" y="449"/>
                      <a:pt x="249" y="469"/>
                      <a:pt x="247" y="487"/>
                    </a:cubicBezTo>
                    <a:cubicBezTo>
                      <a:pt x="247" y="487"/>
                      <a:pt x="180" y="585"/>
                      <a:pt x="177" y="619"/>
                    </a:cubicBezTo>
                    <a:cubicBezTo>
                      <a:pt x="177" y="619"/>
                      <a:pt x="154" y="635"/>
                      <a:pt x="151" y="673"/>
                    </a:cubicBezTo>
                    <a:cubicBezTo>
                      <a:pt x="151" y="673"/>
                      <a:pt x="117" y="702"/>
                      <a:pt x="102" y="731"/>
                    </a:cubicBezTo>
                    <a:cubicBezTo>
                      <a:pt x="102" y="731"/>
                      <a:pt x="66" y="736"/>
                      <a:pt x="54" y="741"/>
                    </a:cubicBezTo>
                    <a:cubicBezTo>
                      <a:pt x="54" y="741"/>
                      <a:pt x="20" y="746"/>
                      <a:pt x="13" y="759"/>
                    </a:cubicBezTo>
                    <a:cubicBezTo>
                      <a:pt x="0" y="767"/>
                      <a:pt x="0" y="767"/>
                      <a:pt x="0" y="767"/>
                    </a:cubicBezTo>
                    <a:cubicBezTo>
                      <a:pt x="0" y="770"/>
                      <a:pt x="0" y="770"/>
                      <a:pt x="0" y="770"/>
                    </a:cubicBezTo>
                    <a:cubicBezTo>
                      <a:pt x="171" y="771"/>
                      <a:pt x="171" y="771"/>
                      <a:pt x="171" y="771"/>
                    </a:cubicBezTo>
                    <a:cubicBezTo>
                      <a:pt x="171" y="771"/>
                      <a:pt x="233" y="715"/>
                      <a:pt x="230" y="703"/>
                    </a:cubicBezTo>
                    <a:cubicBezTo>
                      <a:pt x="230" y="703"/>
                      <a:pt x="291" y="636"/>
                      <a:pt x="357" y="521"/>
                    </a:cubicBezTo>
                    <a:cubicBezTo>
                      <a:pt x="366" y="519"/>
                      <a:pt x="366" y="519"/>
                      <a:pt x="366" y="519"/>
                    </a:cubicBezTo>
                    <a:cubicBezTo>
                      <a:pt x="366" y="519"/>
                      <a:pt x="373" y="663"/>
                      <a:pt x="348" y="787"/>
                    </a:cubicBezTo>
                    <a:cubicBezTo>
                      <a:pt x="351" y="789"/>
                      <a:pt x="351" y="789"/>
                      <a:pt x="351" y="789"/>
                    </a:cubicBezTo>
                    <a:cubicBezTo>
                      <a:pt x="352" y="939"/>
                      <a:pt x="352" y="939"/>
                      <a:pt x="352" y="939"/>
                    </a:cubicBezTo>
                    <a:cubicBezTo>
                      <a:pt x="352" y="939"/>
                      <a:pt x="425" y="981"/>
                      <a:pt x="442" y="955"/>
                    </a:cubicBezTo>
                    <a:cubicBezTo>
                      <a:pt x="469" y="901"/>
                      <a:pt x="469" y="901"/>
                      <a:pt x="469" y="901"/>
                    </a:cubicBezTo>
                    <a:cubicBezTo>
                      <a:pt x="484" y="900"/>
                      <a:pt x="484" y="900"/>
                      <a:pt x="484" y="900"/>
                    </a:cubicBezTo>
                    <a:cubicBezTo>
                      <a:pt x="484" y="900"/>
                      <a:pt x="517" y="1036"/>
                      <a:pt x="568" y="1176"/>
                    </a:cubicBezTo>
                    <a:cubicBezTo>
                      <a:pt x="571" y="1248"/>
                      <a:pt x="571" y="1248"/>
                      <a:pt x="571" y="1248"/>
                    </a:cubicBezTo>
                    <a:cubicBezTo>
                      <a:pt x="571" y="1248"/>
                      <a:pt x="600" y="1359"/>
                      <a:pt x="631" y="1401"/>
                    </a:cubicBezTo>
                    <a:cubicBezTo>
                      <a:pt x="631" y="1401"/>
                      <a:pt x="632" y="1416"/>
                      <a:pt x="616" y="1424"/>
                    </a:cubicBezTo>
                    <a:cubicBezTo>
                      <a:pt x="616" y="1424"/>
                      <a:pt x="600" y="1439"/>
                      <a:pt x="598" y="1466"/>
                    </a:cubicBezTo>
                    <a:cubicBezTo>
                      <a:pt x="598" y="1466"/>
                      <a:pt x="593" y="1535"/>
                      <a:pt x="621" y="1554"/>
                    </a:cubicBezTo>
                    <a:cubicBezTo>
                      <a:pt x="621" y="1554"/>
                      <a:pt x="624" y="1557"/>
                      <a:pt x="621" y="1560"/>
                    </a:cubicBezTo>
                    <a:cubicBezTo>
                      <a:pt x="621" y="1560"/>
                      <a:pt x="610" y="1585"/>
                      <a:pt x="618" y="1596"/>
                    </a:cubicBezTo>
                    <a:cubicBezTo>
                      <a:pt x="618" y="1596"/>
                      <a:pt x="616" y="1643"/>
                      <a:pt x="667" y="1640"/>
                    </a:cubicBezTo>
                    <a:cubicBezTo>
                      <a:pt x="667" y="1640"/>
                      <a:pt x="713" y="1639"/>
                      <a:pt x="707" y="1598"/>
                    </a:cubicBezTo>
                    <a:cubicBezTo>
                      <a:pt x="694" y="1564"/>
                      <a:pt x="694" y="1564"/>
                      <a:pt x="694" y="1564"/>
                    </a:cubicBezTo>
                    <a:cubicBezTo>
                      <a:pt x="694" y="1564"/>
                      <a:pt x="686" y="1530"/>
                      <a:pt x="726" y="1569"/>
                    </a:cubicBezTo>
                    <a:cubicBezTo>
                      <a:pt x="726" y="1569"/>
                      <a:pt x="746" y="1580"/>
                      <a:pt x="748" y="1610"/>
                    </a:cubicBezTo>
                    <a:cubicBezTo>
                      <a:pt x="748" y="1610"/>
                      <a:pt x="742" y="1663"/>
                      <a:pt x="765" y="1653"/>
                    </a:cubicBezTo>
                    <a:cubicBezTo>
                      <a:pt x="831" y="1598"/>
                      <a:pt x="831" y="1598"/>
                      <a:pt x="831" y="1598"/>
                    </a:cubicBezTo>
                    <a:cubicBezTo>
                      <a:pt x="831" y="1598"/>
                      <a:pt x="859" y="1577"/>
                      <a:pt x="850" y="1562"/>
                    </a:cubicBezTo>
                    <a:cubicBezTo>
                      <a:pt x="820" y="1528"/>
                      <a:pt x="820" y="1528"/>
                      <a:pt x="820" y="1528"/>
                    </a:cubicBezTo>
                    <a:cubicBezTo>
                      <a:pt x="820" y="1528"/>
                      <a:pt x="813" y="1527"/>
                      <a:pt x="810" y="1485"/>
                    </a:cubicBezTo>
                    <a:cubicBezTo>
                      <a:pt x="810" y="1485"/>
                      <a:pt x="789" y="1383"/>
                      <a:pt x="764" y="1351"/>
                    </a:cubicBezTo>
                    <a:cubicBezTo>
                      <a:pt x="764" y="1351"/>
                      <a:pt x="755" y="1335"/>
                      <a:pt x="766" y="1301"/>
                    </a:cubicBezTo>
                    <a:cubicBezTo>
                      <a:pt x="796" y="996"/>
                      <a:pt x="796" y="996"/>
                      <a:pt x="796" y="996"/>
                    </a:cubicBezTo>
                    <a:cubicBezTo>
                      <a:pt x="796" y="996"/>
                      <a:pt x="811" y="987"/>
                      <a:pt x="820" y="973"/>
                    </a:cubicBezTo>
                    <a:cubicBezTo>
                      <a:pt x="820" y="973"/>
                      <a:pt x="844" y="972"/>
                      <a:pt x="845" y="940"/>
                    </a:cubicBezTo>
                    <a:cubicBezTo>
                      <a:pt x="845" y="940"/>
                      <a:pt x="848" y="914"/>
                      <a:pt x="842" y="875"/>
                    </a:cubicBezTo>
                    <a:cubicBezTo>
                      <a:pt x="845" y="869"/>
                      <a:pt x="845" y="869"/>
                      <a:pt x="845" y="869"/>
                    </a:cubicBezTo>
                    <a:cubicBezTo>
                      <a:pt x="845" y="869"/>
                      <a:pt x="857" y="704"/>
                      <a:pt x="853" y="667"/>
                    </a:cubicBezTo>
                    <a:cubicBezTo>
                      <a:pt x="853" y="667"/>
                      <a:pt x="852" y="554"/>
                      <a:pt x="792" y="314"/>
                    </a:cubicBezTo>
                    <a:cubicBezTo>
                      <a:pt x="792" y="314"/>
                      <a:pt x="790" y="299"/>
                      <a:pt x="765" y="295"/>
                    </a:cubicBezTo>
                    <a:cubicBezTo>
                      <a:pt x="765" y="295"/>
                      <a:pt x="648" y="258"/>
                      <a:pt x="635" y="247"/>
                    </a:cubicBezTo>
                    <a:cubicBezTo>
                      <a:pt x="635" y="247"/>
                      <a:pt x="622" y="229"/>
                      <a:pt x="616" y="217"/>
                    </a:cubicBezTo>
                    <a:cubicBezTo>
                      <a:pt x="616" y="199"/>
                      <a:pt x="616" y="199"/>
                      <a:pt x="616" y="199"/>
                    </a:cubicBezTo>
                    <a:cubicBezTo>
                      <a:pt x="616" y="199"/>
                      <a:pt x="628" y="206"/>
                      <a:pt x="642" y="170"/>
                    </a:cubicBezTo>
                    <a:cubicBezTo>
                      <a:pt x="642" y="170"/>
                      <a:pt x="664" y="142"/>
                      <a:pt x="636" y="140"/>
                    </a:cubicBezTo>
                    <a:cubicBezTo>
                      <a:pt x="636" y="140"/>
                      <a:pt x="652" y="61"/>
                      <a:pt x="617" y="54"/>
                    </a:cubicBezTo>
                    <a:cubicBezTo>
                      <a:pt x="617" y="54"/>
                      <a:pt x="610" y="0"/>
                      <a:pt x="535" y="23"/>
                    </a:cubicBezTo>
                    <a:cubicBezTo>
                      <a:pt x="535" y="23"/>
                      <a:pt x="496" y="31"/>
                      <a:pt x="484" y="92"/>
                    </a:cubicBezTo>
                    <a:cubicBezTo>
                      <a:pt x="484" y="127"/>
                      <a:pt x="484" y="127"/>
                      <a:pt x="484" y="127"/>
                    </a:cubicBezTo>
                    <a:cubicBezTo>
                      <a:pt x="484" y="127"/>
                      <a:pt x="474" y="121"/>
                      <a:pt x="477" y="142"/>
                    </a:cubicBezTo>
                    <a:cubicBezTo>
                      <a:pt x="477" y="142"/>
                      <a:pt x="484" y="183"/>
                      <a:pt x="490" y="1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22222"/>
                  </a:gs>
                  <a:gs pos="100000">
                    <a:srgbClr val="808080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23" name="Freeform 30"/>
              <p:cNvSpPr>
                <a:spLocks/>
              </p:cNvSpPr>
              <p:nvPr/>
            </p:nvSpPr>
            <p:spPr bwMode="auto">
              <a:xfrm flipH="1">
                <a:off x="6884" y="1101"/>
                <a:ext cx="248" cy="932"/>
              </a:xfrm>
              <a:custGeom>
                <a:avLst/>
                <a:gdLst>
                  <a:gd name="T0" fmla="*/ 256 w 124"/>
                  <a:gd name="T1" fmla="*/ 128 h 466"/>
                  <a:gd name="T2" fmla="*/ 5888 w 124"/>
                  <a:gd name="T3" fmla="*/ 7040 h 466"/>
                  <a:gd name="T4" fmla="*/ 7808 w 124"/>
                  <a:gd name="T5" fmla="*/ 7168 h 466"/>
                  <a:gd name="T6" fmla="*/ 9984 w 124"/>
                  <a:gd name="T7" fmla="*/ 6528 h 466"/>
                  <a:gd name="T8" fmla="*/ 15232 w 124"/>
                  <a:gd name="T9" fmla="*/ 512 h 466"/>
                  <a:gd name="T10" fmla="*/ 15360 w 124"/>
                  <a:gd name="T11" fmla="*/ 0 h 466"/>
                  <a:gd name="T12" fmla="*/ 15872 w 124"/>
                  <a:gd name="T13" fmla="*/ 896 h 466"/>
                  <a:gd name="T14" fmla="*/ 13696 w 124"/>
                  <a:gd name="T15" fmla="*/ 41856 h 466"/>
                  <a:gd name="T16" fmla="*/ 14976 w 124"/>
                  <a:gd name="T17" fmla="*/ 55040 h 466"/>
                  <a:gd name="T18" fmla="*/ 2560 w 124"/>
                  <a:gd name="T19" fmla="*/ 58368 h 466"/>
                  <a:gd name="T20" fmla="*/ 0 w 124"/>
                  <a:gd name="T21" fmla="*/ 640 h 466"/>
                  <a:gd name="T22" fmla="*/ 256 w 124"/>
                  <a:gd name="T23" fmla="*/ 128 h 4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4"/>
                  <a:gd name="T37" fmla="*/ 0 h 466"/>
                  <a:gd name="T38" fmla="*/ 124 w 124"/>
                  <a:gd name="T39" fmla="*/ 466 h 4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4" h="466">
                    <a:moveTo>
                      <a:pt x="2" y="1"/>
                    </a:moveTo>
                    <a:cubicBezTo>
                      <a:pt x="2" y="1"/>
                      <a:pt x="27" y="32"/>
                      <a:pt x="46" y="55"/>
                    </a:cubicBezTo>
                    <a:cubicBezTo>
                      <a:pt x="54" y="57"/>
                      <a:pt x="52" y="57"/>
                      <a:pt x="61" y="56"/>
                    </a:cubicBezTo>
                    <a:cubicBezTo>
                      <a:pt x="61" y="56"/>
                      <a:pt x="67" y="58"/>
                      <a:pt x="78" y="51"/>
                    </a:cubicBezTo>
                    <a:cubicBezTo>
                      <a:pt x="90" y="39"/>
                      <a:pt x="105" y="34"/>
                      <a:pt x="119" y="4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7"/>
                      <a:pt x="102" y="232"/>
                      <a:pt x="107" y="327"/>
                    </a:cubicBezTo>
                    <a:cubicBezTo>
                      <a:pt x="107" y="327"/>
                      <a:pt x="112" y="421"/>
                      <a:pt x="117" y="430"/>
                    </a:cubicBezTo>
                    <a:cubicBezTo>
                      <a:pt x="117" y="430"/>
                      <a:pt x="42" y="466"/>
                      <a:pt x="20" y="456"/>
                    </a:cubicBezTo>
                    <a:cubicBezTo>
                      <a:pt x="20" y="456"/>
                      <a:pt x="33" y="118"/>
                      <a:pt x="0" y="5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24" name="Freeform 31"/>
              <p:cNvSpPr>
                <a:spLocks/>
              </p:cNvSpPr>
              <p:nvPr/>
            </p:nvSpPr>
            <p:spPr bwMode="auto">
              <a:xfrm flipH="1">
                <a:off x="6932" y="1211"/>
                <a:ext cx="126" cy="776"/>
              </a:xfrm>
              <a:custGeom>
                <a:avLst/>
                <a:gdLst>
                  <a:gd name="T0" fmla="*/ 1152 w 63"/>
                  <a:gd name="T1" fmla="*/ 0 h 388"/>
                  <a:gd name="T2" fmla="*/ 4608 w 63"/>
                  <a:gd name="T3" fmla="*/ 0 h 388"/>
                  <a:gd name="T4" fmla="*/ 6016 w 63"/>
                  <a:gd name="T5" fmla="*/ 2048 h 388"/>
                  <a:gd name="T6" fmla="*/ 5120 w 63"/>
                  <a:gd name="T7" fmla="*/ 4352 h 388"/>
                  <a:gd name="T8" fmla="*/ 7424 w 63"/>
                  <a:gd name="T9" fmla="*/ 46336 h 388"/>
                  <a:gd name="T10" fmla="*/ 4224 w 63"/>
                  <a:gd name="T11" fmla="*/ 49664 h 388"/>
                  <a:gd name="T12" fmla="*/ 0 w 63"/>
                  <a:gd name="T13" fmla="*/ 47360 h 388"/>
                  <a:gd name="T14" fmla="*/ 2176 w 63"/>
                  <a:gd name="T15" fmla="*/ 4864 h 388"/>
                  <a:gd name="T16" fmla="*/ 384 w 63"/>
                  <a:gd name="T17" fmla="*/ 2432 h 388"/>
                  <a:gd name="T18" fmla="*/ 1152 w 63"/>
                  <a:gd name="T19" fmla="*/ 0 h 3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"/>
                  <a:gd name="T31" fmla="*/ 0 h 388"/>
                  <a:gd name="T32" fmla="*/ 63 w 63"/>
                  <a:gd name="T33" fmla="*/ 388 h 3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" h="388">
                    <a:moveTo>
                      <a:pt x="9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46" y="12"/>
                      <a:pt x="47" y="16"/>
                    </a:cubicBezTo>
                    <a:cubicBezTo>
                      <a:pt x="47" y="19"/>
                      <a:pt x="43" y="29"/>
                      <a:pt x="40" y="34"/>
                    </a:cubicBezTo>
                    <a:cubicBezTo>
                      <a:pt x="40" y="34"/>
                      <a:pt x="63" y="138"/>
                      <a:pt x="58" y="362"/>
                    </a:cubicBezTo>
                    <a:cubicBezTo>
                      <a:pt x="33" y="388"/>
                      <a:pt x="33" y="388"/>
                      <a:pt x="33" y="388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0" y="370"/>
                      <a:pt x="4" y="98"/>
                      <a:pt x="17" y="38"/>
                    </a:cubicBezTo>
                    <a:cubicBezTo>
                      <a:pt x="17" y="38"/>
                      <a:pt x="2" y="22"/>
                      <a:pt x="3" y="19"/>
                    </a:cubicBezTo>
                    <a:close/>
                  </a:path>
                </a:pathLst>
              </a:custGeom>
              <a:solidFill>
                <a:srgbClr val="99141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25" name="Line 32"/>
              <p:cNvSpPr>
                <a:spLocks noChangeShapeType="1"/>
              </p:cNvSpPr>
              <p:nvPr/>
            </p:nvSpPr>
            <p:spPr bwMode="auto">
              <a:xfrm flipH="1">
                <a:off x="7840" y="121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26" name="Line 33"/>
              <p:cNvSpPr>
                <a:spLocks noChangeShapeType="1"/>
              </p:cNvSpPr>
              <p:nvPr/>
            </p:nvSpPr>
            <p:spPr bwMode="auto">
              <a:xfrm flipH="1">
                <a:off x="7840" y="121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 dirty="0"/>
              </a:p>
            </p:txBody>
          </p:sp>
        </p:grpSp>
      </p:grpSp>
      <p:sp>
        <p:nvSpPr>
          <p:cNvPr id="27" name="AutoShape 35" descr="Bild20"/>
          <p:cNvSpPr>
            <a:spLocks noChangeArrowheads="1"/>
          </p:cNvSpPr>
          <p:nvPr/>
        </p:nvSpPr>
        <p:spPr bwMode="gray">
          <a:xfrm>
            <a:off x="2743200" y="3441700"/>
            <a:ext cx="6149280" cy="3227660"/>
          </a:xfrm>
          <a:prstGeom prst="roundRect">
            <a:avLst>
              <a:gd name="adj" fmla="val 5556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25400">
            <a:solidFill>
              <a:srgbClr val="EAEAEA"/>
            </a:solidFill>
            <a:round/>
            <a:headEnd/>
            <a:tailEnd/>
          </a:ln>
        </p:spPr>
        <p:txBody>
          <a:bodyPr lIns="108000" tIns="108000" rIns="36000" bIns="36000"/>
          <a:lstStyle/>
          <a:p>
            <a:endParaRPr lang="en-US" dirty="0"/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2933700" y="3717032"/>
            <a:ext cx="342156" cy="50355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333333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b="1" u="non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2933701" y="4365104"/>
            <a:ext cx="342156" cy="576064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333333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b="1" u="none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endParaRPr lang="pl-PL" b="1" u="none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2933700" y="5069832"/>
            <a:ext cx="342155" cy="499586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333333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b="1" u="non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3544888" y="4365104"/>
            <a:ext cx="5131568" cy="576064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800" b="1" u="none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ŚREDNIE </a:t>
            </a:r>
            <a:r>
              <a:rPr lang="pl-PL" sz="2800" b="1" u="none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 </a:t>
            </a:r>
            <a:r>
              <a:rPr lang="pl-PL" sz="2800" b="1" u="none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MAŁE MLECZARSTWO</a:t>
            </a:r>
            <a:endParaRPr lang="pl-PL" sz="2800" b="1" u="none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3544888" y="5733256"/>
            <a:ext cx="5131568" cy="499586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3200" b="1" u="none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INNOWACJE</a:t>
            </a:r>
            <a:endParaRPr lang="pl-PL" sz="3200" b="1" u="none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auto">
          <a:xfrm>
            <a:off x="3544888" y="3741803"/>
            <a:ext cx="5131569" cy="503557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3200" b="1" u="none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DUŻE MLECZARSTWO</a:t>
            </a:r>
            <a:endParaRPr lang="pl-PL" sz="3200" b="1" u="none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3544888" y="5055190"/>
            <a:ext cx="5131568" cy="552494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800" b="1" u="none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NOWE  </a:t>
            </a:r>
            <a:r>
              <a:rPr lang="pl-PL" sz="2800" b="1" u="none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EKOOBOWIĄZKI </a:t>
            </a:r>
            <a:endParaRPr lang="pl-PL" sz="2800" b="1" u="none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2949360" y="5733256"/>
            <a:ext cx="342155" cy="537852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333333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b="1" u="non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9019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4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2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4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1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…</a:t>
            </a:r>
            <a:r>
              <a:rPr lang="pl-PL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PAMIĘTAJMY  O  PRZETARGACH</a:t>
            </a:r>
            <a:r>
              <a:rPr lang="pl-PL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…</a:t>
            </a:r>
            <a:endParaRPr lang="pl-PL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DWUETAPOWOŚĆ</a:t>
            </a:r>
            <a:r>
              <a:rPr lang="pl-PL" sz="2000" i="1" dirty="0" smtClean="0">
                <a:latin typeface="Calibri" panose="020F0502020204030204" pitchFamily="34" charset="0"/>
              </a:rPr>
              <a:t>; </a:t>
            </a:r>
            <a:r>
              <a:rPr lang="pl-PL" sz="2400" dirty="0" smtClean="0">
                <a:latin typeface="Calibri" panose="020F0502020204030204" pitchFamily="34" charset="0"/>
              </a:rPr>
              <a:t>oferta kierunkowa x 3 (KI)/wniosek o płatność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KONKURS OFERT</a:t>
            </a:r>
            <a:r>
              <a:rPr lang="pl-PL" sz="2400" dirty="0" smtClean="0">
                <a:latin typeface="Calibri" panose="020F0502020204030204" pitchFamily="34" charset="0"/>
              </a:rPr>
              <a:t>; oparty o </a:t>
            </a:r>
            <a:r>
              <a:rPr lang="pl-PL" sz="2000" i="1" dirty="0" smtClean="0">
                <a:latin typeface="Calibri" panose="020F0502020204030204" pitchFamily="34" charset="0"/>
              </a:rPr>
              <a:t>„ZASADĘ KONKURENCYJNOŚCI PROW” </a:t>
            </a:r>
            <a:r>
              <a:rPr lang="pl-PL" sz="2400" dirty="0" smtClean="0">
                <a:latin typeface="Calibri" panose="020F0502020204030204" pitchFamily="34" charset="0"/>
              </a:rPr>
              <a:t>czyli nieomal </a:t>
            </a:r>
            <a:r>
              <a:rPr lang="pl-PL" sz="2400" i="1" dirty="0" smtClean="0">
                <a:latin typeface="Calibri" panose="020F0502020204030204" pitchFamily="34" charset="0"/>
              </a:rPr>
              <a:t>„Prawo zamówień publicznych</a:t>
            </a:r>
            <a:r>
              <a:rPr lang="pl-PL" sz="2000" i="1" dirty="0" smtClean="0">
                <a:latin typeface="Calibri" panose="020F0502020204030204" pitchFamily="34" charset="0"/>
              </a:rPr>
              <a:t>” </a:t>
            </a:r>
            <a:r>
              <a:rPr lang="pl-PL" sz="2000" dirty="0" smtClean="0">
                <a:latin typeface="Calibri" panose="020F0502020204030204" pitchFamily="34" charset="0"/>
              </a:rPr>
              <a:t>z 29.01.2004r.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OBOWIAZUJE</a:t>
            </a:r>
            <a:r>
              <a:rPr lang="pl-PL" sz="1600" dirty="0" smtClean="0">
                <a:latin typeface="Calibri" panose="020F0502020204030204" pitchFamily="34" charset="0"/>
              </a:rPr>
              <a:t> </a:t>
            </a:r>
            <a:r>
              <a:rPr lang="pl-PL" sz="2400" i="1" dirty="0" smtClean="0">
                <a:latin typeface="Calibri" panose="020F0502020204030204" pitchFamily="34" charset="0"/>
              </a:rPr>
              <a:t>„Poradnik inwestora”;</a:t>
            </a:r>
          </a:p>
          <a:p>
            <a:pPr marL="0" indent="0">
              <a:buNone/>
            </a:pPr>
            <a:r>
              <a:rPr lang="pl-PL" sz="2000" i="1" dirty="0">
                <a:latin typeface="Calibri" panose="020F0502020204030204" pitchFamily="34" charset="0"/>
              </a:rPr>
              <a:t> </a:t>
            </a:r>
            <a:r>
              <a:rPr lang="pl-PL" sz="2000" i="1" dirty="0" smtClean="0">
                <a:latin typeface="Calibri" panose="020F0502020204030204" pitchFamily="34" charset="0"/>
              </a:rPr>
              <a:t>   - </a:t>
            </a:r>
            <a:r>
              <a:rPr lang="pl-PL" sz="2000" dirty="0" smtClean="0">
                <a:latin typeface="Calibri" panose="020F0502020204030204" pitchFamily="34" charset="0"/>
              </a:rPr>
              <a:t>KONIECZNOŚĆ upublicznienia </a:t>
            </a:r>
            <a:r>
              <a:rPr lang="pl-PL" sz="2000" dirty="0" smtClean="0">
                <a:latin typeface="Calibri" panose="020F0502020204030204" pitchFamily="34" charset="0"/>
              </a:rPr>
              <a:t>na swojej </a:t>
            </a:r>
            <a:r>
              <a:rPr lang="pl-PL" sz="2000" dirty="0" smtClean="0">
                <a:latin typeface="Calibri" panose="020F0502020204030204" pitchFamily="34" charset="0"/>
              </a:rPr>
              <a:t>www. i </a:t>
            </a:r>
            <a:r>
              <a:rPr lang="pl-PL" sz="2000" dirty="0" smtClean="0">
                <a:latin typeface="Calibri" panose="020F0502020204030204" pitchFamily="34" charset="0"/>
              </a:rPr>
              <a:t>korzystania </a:t>
            </a:r>
            <a:r>
              <a:rPr lang="pl-PL" sz="2000" dirty="0" smtClean="0">
                <a:latin typeface="Calibri" panose="020F0502020204030204" pitchFamily="34" charset="0"/>
              </a:rPr>
              <a:t>ze </a:t>
            </a:r>
            <a:r>
              <a:rPr lang="pl-PL" sz="2000" dirty="0" smtClean="0">
                <a:latin typeface="Calibri" panose="020F0502020204030204" pitchFamily="34" charset="0"/>
              </a:rPr>
              <a:t>strony: minrol.gov.pl  </a:t>
            </a:r>
            <a:endParaRPr lang="pl-PL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400" dirty="0" smtClean="0">
                <a:latin typeface="Calibri" panose="020F0502020204030204" pitchFamily="34" charset="0"/>
              </a:rPr>
              <a:t>   - </a:t>
            </a:r>
            <a:r>
              <a:rPr lang="pl-PL" sz="2000" dirty="0" smtClean="0">
                <a:latin typeface="Calibri" panose="020F0502020204030204" pitchFamily="34" charset="0"/>
              </a:rPr>
              <a:t>Zamówienie </a:t>
            </a:r>
            <a:r>
              <a:rPr lang="pl-PL" sz="2000" u="sng" dirty="0" smtClean="0">
                <a:latin typeface="Calibri" panose="020F0502020204030204" pitchFamily="34" charset="0"/>
              </a:rPr>
              <a:t>NIE MOŻE</a:t>
            </a:r>
            <a:r>
              <a:rPr lang="pl-PL" sz="2000" dirty="0" smtClean="0">
                <a:latin typeface="Calibri" panose="020F0502020204030204" pitchFamily="34" charset="0"/>
              </a:rPr>
              <a:t>  być udzielone podmiotom powiązanym </a:t>
            </a:r>
            <a:r>
              <a:rPr lang="pl-PL" sz="1400" i="1" dirty="0" smtClean="0">
                <a:latin typeface="Calibri" panose="020F0502020204030204" pitchFamily="34" charset="0"/>
              </a:rPr>
              <a:t>(osobowo lub kapitałowo)</a:t>
            </a:r>
          </a:p>
          <a:p>
            <a:pPr marL="0" indent="0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   - Ściśle określone formaty </a:t>
            </a:r>
            <a:r>
              <a:rPr lang="pl-PL" sz="1800" i="1" dirty="0" smtClean="0">
                <a:latin typeface="Calibri" panose="020F0502020204030204" pitchFamily="34" charset="0"/>
              </a:rPr>
              <a:t>(parametry, punktacja</a:t>
            </a:r>
            <a:r>
              <a:rPr lang="pl-PL" sz="2000" dirty="0" smtClean="0">
                <a:latin typeface="Calibri" panose="020F0502020204030204" pitchFamily="34" charset="0"/>
              </a:rPr>
              <a:t>) w „Zapytaniu ofertowym” </a:t>
            </a:r>
          </a:p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latin typeface="Calibri" panose="020F0502020204030204" pitchFamily="34" charset="0"/>
              </a:rPr>
              <a:t>   – </a:t>
            </a:r>
            <a:r>
              <a:rPr lang="pl-PL" sz="2000" dirty="0">
                <a:latin typeface="Calibri" panose="020F0502020204030204" pitchFamily="34" charset="0"/>
              </a:rPr>
              <a:t>D</a:t>
            </a:r>
            <a:r>
              <a:rPr lang="pl-PL" sz="2000" dirty="0" smtClean="0">
                <a:latin typeface="Calibri" panose="020F0502020204030204" pitchFamily="34" charset="0"/>
              </a:rPr>
              <a:t>otyczy wartości </a:t>
            </a:r>
            <a:r>
              <a:rPr lang="pl-PL" sz="2000" dirty="0" smtClean="0">
                <a:latin typeface="Calibri" panose="020F0502020204030204" pitchFamily="34" charset="0"/>
              </a:rPr>
              <a:t>zamówienia powyżej   </a:t>
            </a:r>
            <a:r>
              <a:rPr lang="pl-PL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</a:t>
            </a:r>
            <a:r>
              <a:rPr lang="pl-PL" sz="2000" u="sng" dirty="0" smtClean="0">
                <a:latin typeface="Calibri" panose="020F0502020204030204" pitchFamily="34" charset="0"/>
              </a:rPr>
              <a:t> </a:t>
            </a:r>
            <a:r>
              <a:rPr lang="pl-PL" sz="2000" u="sng" dirty="0" smtClean="0">
                <a:latin typeface="Calibri" panose="020F0502020204030204" pitchFamily="34" charset="0"/>
              </a:rPr>
              <a:t>tys. PLN </a:t>
            </a:r>
            <a:endParaRPr lang="pl-PL" sz="20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CZĘSTE  BŁĘDY: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Wagi argumentu dotyczą potencjalnego wykonawcy a nie przedmiotu postęp.</a:t>
            </a:r>
          </a:p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Brak wpisu o stronie www. w KRS/EDG</a:t>
            </a:r>
          </a:p>
          <a:p>
            <a:pPr marL="0" indent="0" algn="ctr">
              <a:buNone/>
            </a:pPr>
            <a:r>
              <a:rPr lang="pl-P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KONTROLE:</a:t>
            </a:r>
          </a:p>
          <a:p>
            <a:pPr>
              <a:buFontTx/>
              <a:buChar char="-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Wykorzystanie zaliczki</a:t>
            </a:r>
          </a:p>
          <a:p>
            <a:pPr>
              <a:buFontTx/>
              <a:buChar char="-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rak tablicy informacyjnej (</a:t>
            </a:r>
            <a:r>
              <a:rPr lang="pl-PL" sz="2000" i="1" dirty="0" smtClean="0">
                <a:latin typeface="Calibri" panose="020F0502020204030204" pitchFamily="34" charset="0"/>
              </a:rPr>
              <a:t>zmiana zasad)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KARA  1% dotacji</a:t>
            </a:r>
          </a:p>
          <a:p>
            <a:pPr marL="0" indent="0" algn="ctr">
              <a:buNone/>
            </a:pPr>
            <a:endParaRPr lang="pl-PL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732240" y="6659880"/>
            <a:ext cx="1725960" cy="45719"/>
          </a:xfrm>
        </p:spPr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  <p:pic>
        <p:nvPicPr>
          <p:cNvPr id="7" name="Picture 2" descr="C:\Users\Wiesio\Desktop\PROW 2014-2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906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83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r>
              <a:rPr lang="pl-PL" sz="2800" dirty="0" smtClean="0">
                <a:latin typeface="Calibri" panose="020F0502020204030204" pitchFamily="34" charset="0"/>
              </a:rPr>
              <a:t>                                            </a:t>
            </a:r>
            <a:r>
              <a:rPr lang="pl-PL" sz="2400" dirty="0" smtClean="0">
                <a:latin typeface="Calibri" panose="020F0502020204030204" pitchFamily="34" charset="0"/>
              </a:rPr>
              <a:t>PROGRAM  OPERACYJNY</a:t>
            </a:r>
            <a:br>
              <a:rPr lang="pl-PL" sz="2400" dirty="0" smtClean="0">
                <a:latin typeface="Calibri" panose="020F0502020204030204" pitchFamily="34" charset="0"/>
              </a:rPr>
            </a:br>
            <a:r>
              <a:rPr lang="pl-PL" sz="2800" dirty="0" smtClean="0">
                <a:latin typeface="Calibri" panose="020F0502020204030204" pitchFamily="34" charset="0"/>
              </a:rPr>
              <a:t>                                              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POLSKA  WSCHODNIA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  <p:pic>
        <p:nvPicPr>
          <p:cNvPr id="7174" name="Picture 6" descr="https://encrypted-tbn2.gstatic.com/images?q=tbn:ANd9GcTYQITBhBVttQgc16QM2S52xd6hXl8b5NAE15fyRUut-u26SSKYy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60848"/>
            <a:ext cx="390807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517232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WZÓR  NA  KONKURENCJĘ  </a:t>
            </a:r>
            <a:r>
              <a:rPr lang="pl-PL" sz="2400" dirty="0" smtClean="0">
                <a:latin typeface="Calibri" panose="020F0502020204030204" pitchFamily="34" charset="0"/>
              </a:rPr>
              <a:t>(1.4)</a:t>
            </a:r>
          </a:p>
          <a:p>
            <a:pPr marL="0" indent="0" algn="r">
              <a:buNone/>
            </a:pPr>
            <a:r>
              <a:rPr lang="pl-PL" sz="2400" dirty="0" smtClean="0">
                <a:latin typeface="Calibri" panose="020F0502020204030204" pitchFamily="34" charset="0"/>
              </a:rPr>
              <a:t>ETAP I</a:t>
            </a:r>
            <a:endParaRPr lang="pl-PL" sz="2400" dirty="0">
              <a:latin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pl-PL" sz="2000" i="1" dirty="0" smtClean="0">
                <a:latin typeface="Calibri" panose="020F0502020204030204" pitchFamily="34" charset="0"/>
              </a:rPr>
              <a:t>Wybór audytora wzorniczego</a:t>
            </a:r>
          </a:p>
          <a:p>
            <a:pPr marL="0" indent="0" algn="r">
              <a:buNone/>
            </a:pPr>
            <a:r>
              <a:rPr lang="pl-PL" sz="2000" i="1" dirty="0" smtClean="0">
                <a:latin typeface="Calibri" panose="020F0502020204030204" pitchFamily="34" charset="0"/>
              </a:rPr>
              <a:t> i wykonawcy strategii wzorniczej</a:t>
            </a:r>
          </a:p>
          <a:p>
            <a:pPr marL="0" indent="0" algn="r">
              <a:buNone/>
            </a:pPr>
            <a:r>
              <a:rPr lang="pl-PL" sz="2000" i="1" dirty="0" smtClean="0">
                <a:latin typeface="Calibri" panose="020F0502020204030204" pitchFamily="34" charset="0"/>
              </a:rPr>
              <a:t> – 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85</a:t>
            </a:r>
            <a: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%</a:t>
            </a:r>
            <a:r>
              <a:rPr lang="pl-PL" sz="2000" i="1" dirty="0" smtClean="0">
                <a:latin typeface="Calibri" panose="020F0502020204030204" pitchFamily="34" charset="0"/>
              </a:rPr>
              <a:t> dotacji, ale nie więcej niż </a:t>
            </a:r>
            <a:r>
              <a:rPr lang="pl-PL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100 tyś PLN</a:t>
            </a:r>
          </a:p>
          <a:p>
            <a:pPr marL="0" indent="0" algn="r">
              <a:buNone/>
            </a:pPr>
            <a:r>
              <a:rPr lang="pl-PL" sz="2400" dirty="0" smtClean="0">
                <a:latin typeface="Calibri" panose="020F0502020204030204" pitchFamily="34" charset="0"/>
              </a:rPr>
              <a:t>ETAP II</a:t>
            </a:r>
          </a:p>
          <a:p>
            <a:pPr marL="0" indent="0" algn="r">
              <a:buNone/>
            </a:pPr>
            <a:r>
              <a:rPr lang="pl-PL" sz="2000" i="1" dirty="0" smtClean="0">
                <a:latin typeface="Calibri" panose="020F0502020204030204" pitchFamily="34" charset="0"/>
              </a:rPr>
              <a:t>Wdrożenie strategii wzorniczej z </a:t>
            </a:r>
          </a:p>
          <a:p>
            <a:pPr marL="0" indent="0" algn="r">
              <a:buNone/>
            </a:pPr>
            <a:r>
              <a:rPr 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INNOWACYJNYM</a:t>
            </a:r>
            <a:r>
              <a:rPr lang="pl-PL" sz="2000" i="1" dirty="0" smtClean="0">
                <a:latin typeface="Calibri" panose="020F0502020204030204" pitchFamily="34" charset="0"/>
              </a:rPr>
              <a:t> (w skali zakładu) </a:t>
            </a:r>
            <a:r>
              <a:rPr 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PRODUKTEM</a:t>
            </a:r>
          </a:p>
          <a:p>
            <a:pPr marL="0" indent="0" algn="r">
              <a:buNone/>
            </a:pPr>
            <a:r>
              <a:rPr lang="pl-PL" sz="2000" i="1" dirty="0" smtClean="0">
                <a:latin typeface="Calibri" panose="020F0502020204030204" pitchFamily="34" charset="0"/>
              </a:rPr>
              <a:t>wraz z zakupem środków trwałych  </a:t>
            </a:r>
            <a:endParaRPr lang="pl-PL" sz="2000" i="1" dirty="0">
              <a:latin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pl-PL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Np. pakowaczka </a:t>
            </a:r>
            <a:r>
              <a:rPr lang="pl-PL" sz="2000" i="1" dirty="0" smtClean="0">
                <a:latin typeface="Calibri" panose="020F0502020204030204" pitchFamily="34" charset="0"/>
              </a:rPr>
              <a:t>– 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70 </a:t>
            </a:r>
            <a: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%</a:t>
            </a:r>
            <a:r>
              <a:rPr lang="pl-PL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dotacji</a:t>
            </a:r>
          </a:p>
          <a:p>
            <a:pPr marL="0" indent="0" algn="r">
              <a:buNone/>
            </a:pPr>
            <a:r>
              <a:rPr lang="pl-PL" sz="2000" i="1" dirty="0" smtClean="0">
                <a:latin typeface="Calibri" panose="020F0502020204030204" pitchFamily="34" charset="0"/>
              </a:rPr>
              <a:t>Max. kwota dotacji </a:t>
            </a:r>
            <a:r>
              <a:rPr lang="pl-PL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3 mln PLN</a:t>
            </a:r>
            <a:r>
              <a:rPr lang="pl-PL" sz="2000" i="1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TYLKO MŚP z min. rokiem działalności i 600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tyś. obrotu oraz 5 prac</a:t>
            </a:r>
            <a:r>
              <a:rPr lang="pl-PL" sz="2000" dirty="0" smtClean="0">
                <a:latin typeface="Calibri" panose="020F0502020204030204" pitchFamily="34" charset="0"/>
              </a:rPr>
              <a:t>owników</a:t>
            </a:r>
            <a:endParaRPr lang="pl-PL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" name="Obraz 6" descr="popw logo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0" y="31173"/>
            <a:ext cx="3424242" cy="1242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89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KREDYT 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NA  INNOWACJE 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KREDYT NA INNOWACJE  TECHNOLOGICZNE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 IR 3.2.2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KONKURS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ostatni (X 2016) 453 firmy, wnioski o 1.5 mld PLN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PULA 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mln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PLN,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tym dla woj.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mazowieckiego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54,5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mln.  PLN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TYLKO MŚP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 przez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Internet, po uzyskaniu promesy kredytowej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BGK (+16)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NOWA TECHNOLOGIA; prawo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własności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przem.,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wyników badań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przem.,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wyników prac rozwojowych lub </a:t>
            </a:r>
            <a:r>
              <a:rPr lang="pl-P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nieopatentowanej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wiedzy technicznej. 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TECHNOLOGIA umożliwi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wytwarzanie nowych lub znacząco ulepszonych towarów,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procesów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stosunku do dotychczas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wytwarzanych w Polsce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NIEOBOWIĄZKOWA opinia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 nowej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OBOWIAZUJE lista rankingowania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projektów,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nie nabór ciągły.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POMOC/DOTACJA -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według mapy intensywności pomocy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PODNIESIONO max.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wysokość premii technologicznej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mln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zł (4)</a:t>
            </a:r>
          </a:p>
          <a:p>
            <a:pPr marL="0" indent="0" algn="ctr">
              <a:buNone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NOWY konkurs: 20 luty - 29 marca 2017r.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58" y="0"/>
            <a:ext cx="2217294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11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OCHRONA WŁASNOŚCI PRZEMYSŁOWEJ</a:t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 IR  2.3.4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1558" y="836712"/>
            <a:ext cx="9165558" cy="602128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prawa ochrony własności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przemysłowej:</a:t>
            </a:r>
          </a:p>
          <a:p>
            <a:pPr marL="0" indent="0">
              <a:buNone/>
            </a:pP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 patentów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l-PL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 praw ochronnych 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na wzory 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użytkowe</a:t>
            </a:r>
          </a:p>
          <a:p>
            <a:pPr marL="0" indent="0">
              <a:buNone/>
            </a:pP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 praw 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z rejestracji wzorów 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przemysłowych </a:t>
            </a: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możliwość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wsparcia przygotowania procesu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komercjalizacji przedmiotu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zgłoszenia poprzez </a:t>
            </a:r>
            <a:r>
              <a:rPr lang="pl-PL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zakup usługi </a:t>
            </a:r>
            <a:r>
              <a:rPr lang="pl-PL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doradczej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wyłączeniem zgłoszenia do Urzędu Patentowego RP w celu uzyskania ochrony </a:t>
            </a:r>
            <a:r>
              <a:rPr lang="pl-PL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wyłącznie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 terytorium Polski i jej realizacji.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Max.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wartość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k.k.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projektu wynosi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mln zł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Maksymalna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intensywność dofinansowania wynosi do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k.k.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TYLKO 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MŚP</a:t>
            </a:r>
          </a:p>
          <a:p>
            <a:pPr marL="0" indent="0" algn="ctr">
              <a:buNone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Termin naboru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lipca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2016r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 stycznia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58" y="0"/>
            <a:ext cx="1785246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15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916832"/>
          </a:xfrm>
        </p:spPr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24</a:t>
            </a:fld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539552" y="692696"/>
            <a:ext cx="8604448" cy="54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None/>
            </a:pPr>
            <a:r>
              <a:rPr lang="pl-PL" sz="6000" b="1" noProof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pl-PL" sz="8000" b="1" noProof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pl-PL" sz="8000" b="1" noProof="1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pl-PL" sz="8800" b="1" noProof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NOWE </a:t>
            </a:r>
          </a:p>
          <a:p>
            <a:pPr algn="ctr">
              <a:buNone/>
            </a:pPr>
            <a:r>
              <a:rPr lang="pl-PL" sz="8800" b="1" noProof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EKOOBOWIĄZKI</a:t>
            </a:r>
            <a:r>
              <a:rPr lang="pl-PL" sz="8000" b="1" noProof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pl-PL" sz="8000" b="1" noProof="1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pl-PL" sz="6000" b="1" noProof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pl-PL" sz="6000" b="1" noProof="1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76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NOWE  EKOOBOWIĄZKI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l-PL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1484784"/>
            <a:ext cx="7092280" cy="5373216"/>
          </a:xfrm>
        </p:spPr>
        <p:txBody>
          <a:bodyPr/>
          <a:lstStyle/>
          <a:p>
            <a:pPr marL="0" lvl="0" indent="0" algn="ctr">
              <a:buNone/>
            </a:pPr>
            <a:r>
              <a:rPr lang="pl-PL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ODPADY/OSADY/FLOTATY</a:t>
            </a:r>
            <a:r>
              <a:rPr lang="pl-PL" i="1" dirty="0" smtClean="0">
                <a:latin typeface="Calibri" panose="020F0502020204030204" pitchFamily="34" charset="0"/>
              </a:rPr>
              <a:t>  </a:t>
            </a:r>
          </a:p>
          <a:p>
            <a:pPr marL="0" lvl="0" indent="0" algn="ctr">
              <a:buNone/>
            </a:pPr>
            <a:r>
              <a:rPr lang="pl-PL" sz="2400" dirty="0" smtClean="0">
                <a:latin typeface="Calibri" panose="020F0502020204030204" pitchFamily="34" charset="0"/>
              </a:rPr>
              <a:t>USTAWA</a:t>
            </a:r>
            <a:r>
              <a:rPr lang="pl-PL" sz="2400" i="1" dirty="0" smtClean="0">
                <a:latin typeface="Calibri" panose="020F0502020204030204" pitchFamily="34" charset="0"/>
              </a:rPr>
              <a:t>  </a:t>
            </a:r>
            <a:r>
              <a:rPr lang="pl-PL" sz="2400" i="1" dirty="0">
                <a:latin typeface="Calibri" panose="020F0502020204030204" pitchFamily="34" charset="0"/>
              </a:rPr>
              <a:t>(styczeń 2013r.)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Od </a:t>
            </a:r>
            <a:r>
              <a:rPr lang="pl-PL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23.01.2016</a:t>
            </a:r>
            <a:r>
              <a:rPr lang="pl-PL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</a:t>
            </a:r>
            <a:r>
              <a:rPr lang="pl-PL" sz="2800" i="1" dirty="0">
                <a:latin typeface="Calibri" panose="020F0502020204030204" pitchFamily="34" charset="0"/>
              </a:rPr>
              <a:t>. obowiązek redukcji ładunków biodegradowalnych (azot, fosfor)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Odpowiedzialność  karna  wytwórcy osadu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>
                <a:latin typeface="Calibri" panose="020F0502020204030204" pitchFamily="34" charset="0"/>
              </a:rPr>
              <a:t>ROZPORZĄDZENIE M. G. z  8.01.2013r.</a:t>
            </a:r>
            <a:r>
              <a:rPr lang="pl-PL" sz="2800" b="1" dirty="0">
                <a:latin typeface="Calibri" panose="020F0502020204030204" pitchFamily="34" charset="0"/>
              </a:rPr>
              <a:t> </a:t>
            </a:r>
            <a:r>
              <a:rPr lang="pl-PL" sz="2800" i="1" dirty="0">
                <a:latin typeface="Calibri" panose="020F0502020204030204" pitchFamily="34" charset="0"/>
              </a:rPr>
              <a:t>w  sprawie kryteriów oraz procedur dopuszczania  …. w tym osady których  </a:t>
            </a:r>
            <a:r>
              <a:rPr lang="pl-PL" sz="2800" b="1" i="1" dirty="0">
                <a:latin typeface="Calibri" panose="020F0502020204030204" pitchFamily="34" charset="0"/>
              </a:rPr>
              <a:t>ciepło  spalania  wynosi  max. 6 </a:t>
            </a:r>
            <a:r>
              <a:rPr lang="pl-PL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MJ/kg s. m. </a:t>
            </a:r>
            <a:r>
              <a:rPr lang="pl-PL" sz="2800" b="1" i="1" dirty="0">
                <a:latin typeface="Calibri" panose="020F0502020204030204" pitchFamily="34" charset="0"/>
              </a:rPr>
              <a:t> </a:t>
            </a:r>
            <a:r>
              <a:rPr lang="pl-PL" sz="2800" b="1" i="1" dirty="0" smtClean="0">
                <a:latin typeface="Calibri" panose="020F0502020204030204" pitchFamily="34" charset="0"/>
              </a:rPr>
              <a:t>        </a:t>
            </a:r>
            <a:r>
              <a:rPr lang="pl-PL" sz="2800" b="1" i="1" u="sng" dirty="0" smtClean="0">
                <a:latin typeface="Calibri" panose="020F0502020204030204" pitchFamily="34" charset="0"/>
              </a:rPr>
              <a:t>NIE  </a:t>
            </a:r>
            <a:r>
              <a:rPr lang="pl-PL" sz="2800" b="1" i="1" u="sng" dirty="0">
                <a:latin typeface="Calibri" panose="020F0502020204030204" pitchFamily="34" charset="0"/>
              </a:rPr>
              <a:t>MOŻNA  SKŁADOWAĆ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23529" y="1412776"/>
            <a:ext cx="1944215" cy="5256584"/>
          </a:xfrm>
        </p:spPr>
        <p:txBody>
          <a:bodyPr/>
          <a:lstStyle/>
          <a:p>
            <a:pPr algn="ctr"/>
            <a:endParaRPr lang="pl-PL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pl-PL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A12E-F252-4F1C-93FD-36E942630AC7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29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1412776"/>
            <a:ext cx="709228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EFEKTYWNOŚĆ  ENERGETYCZNA</a:t>
            </a:r>
            <a:endParaRPr lang="pl-PL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800" i="1" dirty="0">
                <a:latin typeface="Calibri" panose="020F0502020204030204" pitchFamily="34" charset="0"/>
              </a:rPr>
              <a:t>&amp; 9. pkt 7 ... obowiązek zwiększenia efektywności energetycznej  o min. - </a:t>
            </a:r>
            <a:r>
              <a:rPr lang="pl-PL" b="1" i="1" u="sng" dirty="0">
                <a:latin typeface="Calibri" panose="020F0502020204030204" pitchFamily="34" charset="0"/>
              </a:rPr>
              <a:t>1,5</a:t>
            </a:r>
            <a:r>
              <a:rPr lang="pl-PL" sz="2400" b="1" i="1" u="sng" dirty="0">
                <a:latin typeface="Calibri" panose="020F0502020204030204" pitchFamily="34" charset="0"/>
              </a:rPr>
              <a:t>%</a:t>
            </a:r>
            <a:r>
              <a:rPr lang="pl-PL" sz="2400" i="1" dirty="0">
                <a:latin typeface="Calibri" panose="020F0502020204030204" pitchFamily="34" charset="0"/>
              </a:rPr>
              <a:t> </a:t>
            </a:r>
            <a:r>
              <a:rPr lang="pl-PL" sz="2400" i="1" dirty="0" smtClean="0">
                <a:latin typeface="Calibri" panose="020F0502020204030204" pitchFamily="34" charset="0"/>
              </a:rPr>
              <a:t>r/r, </a:t>
            </a:r>
            <a:r>
              <a:rPr lang="pl-PL" sz="2000" i="1" dirty="0" smtClean="0">
                <a:latin typeface="Calibri" panose="020F0502020204030204" pitchFamily="34" charset="0"/>
              </a:rPr>
              <a:t>bazowo lata 2011-2013 </a:t>
            </a:r>
            <a:endParaRPr lang="pl-PL" sz="2000" i="1" dirty="0"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BIAŁE CERTYFIKATY - ok. 900 zł/toe olej ekwiwalentny </a:t>
            </a:r>
            <a: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~ </a:t>
            </a:r>
            <a: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tona </a:t>
            </a:r>
            <a: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ropy;</a:t>
            </a:r>
            <a:endParaRPr lang="pl-PL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800" b="1" i="1" dirty="0">
                <a:latin typeface="Calibri" panose="020F0502020204030204" pitchFamily="34" charset="0"/>
              </a:rPr>
              <a:t>Obowiązek audytu </a:t>
            </a:r>
            <a:r>
              <a:rPr lang="pl-PL" sz="2800" i="1" dirty="0">
                <a:latin typeface="Calibri" panose="020F0502020204030204" pitchFamily="34" charset="0"/>
              </a:rPr>
              <a:t>(dla DUŻYCH) chyba że mają SYSTEM ZARZĄDZANIA ENERGIĄ lub ŚRODOWISKIEM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800" i="1" dirty="0">
                <a:latin typeface="Calibri" panose="020F0502020204030204" pitchFamily="34" charset="0"/>
              </a:rPr>
              <a:t>Ustawa weszła w </a:t>
            </a:r>
            <a:r>
              <a:rPr lang="pl-PL" sz="2800" i="1" dirty="0" smtClean="0">
                <a:latin typeface="Calibri" panose="020F0502020204030204" pitchFamily="34" charset="0"/>
              </a:rPr>
              <a:t>życie od </a:t>
            </a:r>
            <a:r>
              <a:rPr lang="pl-PL" sz="2800" i="1" dirty="0">
                <a:latin typeface="Calibri" panose="020F0502020204030204" pitchFamily="34" charset="0"/>
              </a:rPr>
              <a:t>1 października 2016 </a:t>
            </a:r>
            <a:r>
              <a:rPr lang="pl-PL" sz="2800" i="1" dirty="0" smtClean="0">
                <a:latin typeface="Calibri" panose="020F0502020204030204" pitchFamily="34" charset="0"/>
              </a:rPr>
              <a:t>r. – </a:t>
            </a:r>
            <a:r>
              <a:rPr lang="pl-PL" sz="2800" i="1" dirty="0">
                <a:latin typeface="Calibri" panose="020F0502020204030204" pitchFamily="34" charset="0"/>
              </a:rPr>
              <a:t>upomnienie </a:t>
            </a:r>
            <a:r>
              <a:rPr lang="pl-PL" sz="2800" i="1" dirty="0" smtClean="0">
                <a:latin typeface="Calibri" panose="020F0502020204030204" pitchFamily="34" charset="0"/>
              </a:rPr>
              <a:t>KE (także </a:t>
            </a:r>
            <a:r>
              <a:rPr lang="pl-PL" sz="2800" i="1" dirty="0" smtClean="0">
                <a:latin typeface="Calibri" panose="020F0502020204030204" pitchFamily="34" charset="0"/>
              </a:rPr>
              <a:t>MŚP ?) </a:t>
            </a:r>
            <a:endParaRPr lang="pl-PL" sz="2800" i="1" dirty="0">
              <a:latin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23529" y="1435100"/>
            <a:ext cx="2088232" cy="5422900"/>
          </a:xfrm>
        </p:spPr>
        <p:txBody>
          <a:bodyPr/>
          <a:lstStyle/>
          <a:p>
            <a:pPr algn="ctr"/>
            <a:endParaRPr lang="pl-PL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pl-PL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732240" y="6453336"/>
            <a:ext cx="1725960" cy="252264"/>
          </a:xfrm>
        </p:spPr>
        <p:txBody>
          <a:bodyPr/>
          <a:lstStyle/>
          <a:p>
            <a:pPr>
              <a:defRPr/>
            </a:pPr>
            <a:fld id="{E78BA12E-F252-4F1C-93FD-36E942630AC7}" type="slidenum">
              <a:rPr lang="pl-PL" smtClean="0"/>
              <a:pPr>
                <a:defRPr/>
              </a:pPr>
              <a:t>26</a:t>
            </a:fld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NOWE  EKOOBOWIĄZKI</a:t>
            </a:r>
            <a:endParaRPr lang="pl-PL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3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1268760"/>
            <a:ext cx="7092280" cy="558924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latin typeface="Calibri" panose="020F0502020204030204" pitchFamily="34" charset="0"/>
              </a:rPr>
              <a:t> </a:t>
            </a:r>
            <a:r>
              <a:rPr lang="pl-PL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PRAWO  WODNE</a:t>
            </a:r>
            <a:endParaRPr lang="pl-PL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latin typeface="Calibri" panose="020F0502020204030204" pitchFamily="34" charset="0"/>
              </a:rPr>
              <a:t>Art. 9 Ramowej Dyrektywy Wodnej UE </a:t>
            </a:r>
            <a:r>
              <a:rPr lang="pl-PL" sz="2400" i="1" dirty="0">
                <a:latin typeface="Calibri" panose="020F0502020204030204" pitchFamily="34" charset="0"/>
              </a:rPr>
              <a:t>(2000/60/WE)  </a:t>
            </a:r>
            <a:r>
              <a:rPr lang="pl-PL" sz="2400" dirty="0">
                <a:latin typeface="Calibri" panose="020F0502020204030204" pitchFamily="34" charset="0"/>
              </a:rPr>
              <a:t>tzw. WODNA KONSTYTUCJA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Calibri" panose="020F0502020204030204" pitchFamily="34" charset="0"/>
              </a:rPr>
              <a:t>„</a:t>
            </a:r>
            <a:r>
              <a:rPr lang="pl-PL" sz="2400" i="1" u="sng" dirty="0" smtClean="0">
                <a:latin typeface="Calibri" panose="020F0502020204030204" pitchFamily="34" charset="0"/>
              </a:rPr>
              <a:t>Wszyscy </a:t>
            </a:r>
            <a:r>
              <a:rPr lang="pl-PL" sz="2400" i="1" u="sng" dirty="0">
                <a:latin typeface="Calibri" panose="020F0502020204030204" pitchFamily="34" charset="0"/>
              </a:rPr>
              <a:t>korzystający z </a:t>
            </a:r>
            <a:r>
              <a:rPr lang="pl-PL" sz="2400" i="1" u="sng" dirty="0" smtClean="0">
                <a:latin typeface="Calibri" panose="020F0502020204030204" pitchFamily="34" charset="0"/>
              </a:rPr>
              <a:t>wody</a:t>
            </a:r>
            <a:r>
              <a:rPr lang="pl-PL" sz="2400" i="1" dirty="0" smtClean="0">
                <a:latin typeface="Calibri" panose="020F0502020204030204" pitchFamily="34" charset="0"/>
              </a:rPr>
              <a:t> </a:t>
            </a:r>
            <a:r>
              <a:rPr lang="pl-PL" sz="2000" i="1" dirty="0">
                <a:latin typeface="Calibri" panose="020F0502020204030204" pitchFamily="34" charset="0"/>
              </a:rPr>
              <a:t>(bez względu na sposób jej poboru) </a:t>
            </a:r>
            <a:r>
              <a:rPr lang="pl-PL" sz="2400" i="1" u="sng" dirty="0" smtClean="0">
                <a:latin typeface="Calibri" panose="020F0502020204030204" pitchFamily="34" charset="0"/>
              </a:rPr>
              <a:t>i </a:t>
            </a:r>
            <a:r>
              <a:rPr lang="pl-PL" sz="2400" i="1" u="sng" dirty="0">
                <a:latin typeface="Calibri" panose="020F0502020204030204" pitchFamily="34" charset="0"/>
              </a:rPr>
              <a:t>kto </a:t>
            </a:r>
            <a:r>
              <a:rPr lang="pl-PL" sz="2400" i="1" u="sng" dirty="0" smtClean="0">
                <a:latin typeface="Calibri" panose="020F0502020204030204" pitchFamily="34" charset="0"/>
              </a:rPr>
              <a:t>pogarsza </a:t>
            </a:r>
            <a:r>
              <a:rPr lang="pl-PL" sz="2400" i="1" u="sng" dirty="0">
                <a:latin typeface="Calibri" panose="020F0502020204030204" pitchFamily="34" charset="0"/>
              </a:rPr>
              <a:t>jej stan będzie płacił”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Calibri" panose="020F0502020204030204" pitchFamily="34" charset="0"/>
              </a:rPr>
              <a:t>STAWKI</a:t>
            </a:r>
            <a:r>
              <a:rPr lang="pl-PL" sz="2400" dirty="0" smtClean="0">
                <a:latin typeface="Calibri" panose="020F0502020204030204" pitchFamily="34" charset="0"/>
              </a:rPr>
              <a:t>: </a:t>
            </a:r>
            <a:r>
              <a:rPr lang="pl-PL" sz="2400" dirty="0">
                <a:latin typeface="Calibri" panose="020F0502020204030204" pitchFamily="34" charset="0"/>
              </a:rPr>
              <a:t>propozycja 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0,7-3,1 zł/m3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???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Albo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inteligentne liczniki albo ekwiwalent: mleko - 3,4l,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np. woda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 butelce – 1,2 l (!?)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Krytyczny IV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2018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r. – zmiana miejsca i terminu  opłat z UM na „WODY POLSKIE”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DECYZJĄ 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20.10.2016r.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ZAWIESZENIE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obowiązku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Opłaty </a:t>
            </a:r>
            <a:r>
              <a:rPr 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"za zmniejszenie naturalnej </a:t>
            </a:r>
            <a:r>
              <a:rPr lang="pl-PL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retencj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i„ - DESZCZÓWKA </a:t>
            </a:r>
            <a:r>
              <a:rPr lang="pl-PL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(od 3,5 tyś. m2 lub min.70% utwardzenia) BEZ …</a:t>
            </a:r>
            <a:endParaRPr lang="pl-PL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536" y="1700808"/>
            <a:ext cx="1944216" cy="5157192"/>
          </a:xfrm>
        </p:spPr>
        <p:txBody>
          <a:bodyPr/>
          <a:lstStyle/>
          <a:p>
            <a:pPr algn="ctr"/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pl-PL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659880"/>
            <a:ext cx="1835224" cy="45719"/>
          </a:xfrm>
        </p:spPr>
        <p:txBody>
          <a:bodyPr/>
          <a:lstStyle/>
          <a:p>
            <a:pPr>
              <a:defRPr/>
            </a:pPr>
            <a:fld id="{E78BA12E-F252-4F1C-93FD-36E942630AC7}" type="slidenum">
              <a:rPr lang="pl-PL" smtClean="0"/>
              <a:pPr>
                <a:defRPr/>
              </a:pPr>
              <a:t>27</a:t>
            </a:fld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NOWE  EKOOBOWIĄZKI</a:t>
            </a:r>
            <a:endParaRPr lang="pl-PL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5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5736" y="1268760"/>
            <a:ext cx="6948264" cy="5472608"/>
          </a:xfrm>
        </p:spPr>
        <p:txBody>
          <a:bodyPr/>
          <a:lstStyle/>
          <a:p>
            <a:pPr marL="0" lvl="0" indent="0" algn="ctr">
              <a:buNone/>
            </a:pPr>
            <a:r>
              <a:rPr lang="pl-PL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EMISJA PYŁU - SPALANIE WĘGLA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Nowe normy spalania od 2018 roku </a:t>
            </a:r>
            <a:r>
              <a:rPr lang="pl-PL" sz="2400" i="1" dirty="0">
                <a:latin typeface="Calibri" panose="020F0502020204030204" pitchFamily="34" charset="0"/>
              </a:rPr>
              <a:t>(dla piecy do 500kW)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max. 60/40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mg pyłu na m2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Od 2020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r.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nowa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unijna </a:t>
            </a:r>
            <a:r>
              <a:rPr lang="pl-PL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(tzw. ekoprojekt</a:t>
            </a:r>
            <a:r>
              <a:rPr 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dyrektywa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ostrzejszych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normach emisji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Obecnie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ok. 70% piecy na ~ 5 mln NIE spełnia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nowych wymogów emisyjnych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Konieczność MODERNIZACJI kotłowni, zastosowanie specjalistycznych filtrów lub </a:t>
            </a:r>
            <a:r>
              <a:rPr lang="pl-PL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(kosztowne)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dodawanie SORBENTÓW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Dla dużych instalacji – oddzielne regulacje </a:t>
            </a:r>
            <a:endParaRPr lang="pl-P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pl-PL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513" y="1435100"/>
            <a:ext cx="2376264" cy="4691063"/>
          </a:xfrm>
        </p:spPr>
        <p:txBody>
          <a:bodyPr/>
          <a:lstStyle/>
          <a:p>
            <a:endParaRPr lang="pl-PL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pl-PL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A12E-F252-4F1C-93FD-36E942630AC7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NOWE  EKOOBOWIĄZKI</a:t>
            </a:r>
            <a:endParaRPr lang="pl-PL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4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r>
              <a:rPr lang="pl-PL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NOWE  EKOOBOWIĄZKI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2376264" cy="5400600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        </a:t>
            </a:r>
            <a:r>
              <a:rPr lang="pl-PL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411760" y="1412776"/>
            <a:ext cx="6732240" cy="5445224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USTAWA  </a:t>
            </a:r>
            <a:r>
              <a:rPr lang="pl-PL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pl-PL" sz="3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GAZOWA - </a:t>
            </a:r>
            <a:r>
              <a:rPr lang="pl-PL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freony </a:t>
            </a:r>
            <a:endParaRPr lang="pl-PL" sz="3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Ustawa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 dnia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15.V.2015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roku o substancjach zubożających warstwę ozonową oraz niektórych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fluorowanych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gazach cieplarnianych powstała na podstawie rozporządzenia Unii Europejskiej WE 842/2006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zakaz 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freonów syntetycznych </a:t>
            </a:r>
            <a:r>
              <a:rPr lang="pl-P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od 2022 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roku.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OBOWIAZEK wymiany dotychczasowych instalacji i zamianę na opartych np. na CO2 lub amoniak (pod nadzorem)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047C5-CB3D-4E44-805F-E89AC0CAA26C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761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196752"/>
            <a:ext cx="7772400" cy="1224136"/>
          </a:xfrm>
        </p:spPr>
        <p:txBody>
          <a:bodyPr/>
          <a:lstStyle/>
          <a:p>
            <a:pPr eaLnBrk="1" hangingPunct="1"/>
            <a:r>
              <a:rPr lang="pl-PL" sz="3600" i="1" dirty="0" smtClean="0">
                <a:solidFill>
                  <a:srgbClr val="FFFF00"/>
                </a:solidFill>
                <a:latin typeface="Lucida Sans Unicode" pitchFamily="34" charset="0"/>
              </a:rPr>
              <a:t>Prezentację  prowadzi</a:t>
            </a:r>
            <a:r>
              <a:rPr lang="pl-PL" sz="3600" dirty="0" smtClean="0">
                <a:solidFill>
                  <a:srgbClr val="FFFF00"/>
                </a:solidFill>
                <a:latin typeface="Lucida Sans Unicode" pitchFamily="34" charset="0"/>
              </a:rPr>
              <a:t>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420888"/>
            <a:ext cx="7973888" cy="413231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l-PL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pl-PL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Wiesław  Wasilewski</a:t>
            </a:r>
            <a:endParaRPr lang="pl-PL" sz="4800" i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pl-PL" sz="2800" i="1" dirty="0" smtClean="0">
                <a:solidFill>
                  <a:srgbClr val="FFFF00"/>
                </a:solidFill>
                <a:latin typeface="Trebuchet MS" pitchFamily="34" charset="0"/>
              </a:rPr>
              <a:t>konsultant ds.</a:t>
            </a:r>
          </a:p>
          <a:p>
            <a:pPr algn="ctr" eaLnBrk="1" hangingPunct="1">
              <a:buFontTx/>
              <a:buNone/>
              <a:defRPr/>
            </a:pPr>
            <a:r>
              <a:rPr lang="pl-PL" sz="2800" i="1" dirty="0" smtClean="0">
                <a:solidFill>
                  <a:srgbClr val="FFFF00"/>
                </a:solidFill>
                <a:latin typeface="Trebuchet MS" pitchFamily="34" charset="0"/>
              </a:rPr>
              <a:t> pozyskiwania funduszy pomocowych</a:t>
            </a:r>
          </a:p>
          <a:p>
            <a:pPr eaLnBrk="1" hangingPunct="1">
              <a:buFontTx/>
              <a:buNone/>
              <a:defRPr/>
            </a:pPr>
            <a:endParaRPr lang="pl-PL" i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pl-PL" i="1" dirty="0" smtClean="0">
                <a:solidFill>
                  <a:srgbClr val="FFFF00"/>
                </a:solidFill>
                <a:latin typeface="Trebuchet MS" pitchFamily="34" charset="0"/>
              </a:rPr>
              <a:t>                        </a:t>
            </a:r>
            <a:r>
              <a:rPr lang="pl-PL" sz="2000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0 – 606 255 253</a:t>
            </a:r>
          </a:p>
          <a:p>
            <a:pPr eaLnBrk="1" hangingPunct="1">
              <a:buFontTx/>
              <a:buNone/>
              <a:defRPr/>
            </a:pPr>
            <a:r>
              <a:rPr lang="pl-PL" sz="2000" i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pl-PL" sz="2000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                                              biuro; 505 308 207</a:t>
            </a:r>
          </a:p>
          <a:p>
            <a:pPr algn="ctr" eaLnBrk="1" hangingPunct="1">
              <a:buFontTx/>
              <a:buNone/>
              <a:defRPr/>
            </a:pPr>
            <a:r>
              <a:rPr lang="pl-PL" sz="2400" i="1" dirty="0" smtClean="0">
                <a:solidFill>
                  <a:srgbClr val="FFFF00"/>
                </a:solidFill>
                <a:latin typeface="Trebuchet MS" pitchFamily="34" charset="0"/>
              </a:rPr>
              <a:t>E-mail; funduszepomocowe@wp.pl</a:t>
            </a:r>
          </a:p>
          <a:p>
            <a:pPr eaLnBrk="1" hangingPunct="1">
              <a:buFontTx/>
              <a:buNone/>
              <a:defRPr/>
            </a:pPr>
            <a:endParaRPr lang="pl-PL" dirty="0" smtClean="0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921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A93429-EFA2-4CDA-965B-57BD28FC3A9F}" type="slidenum">
              <a:rPr lang="pl-PL"/>
              <a:pPr/>
              <a:t>3</a:t>
            </a:fld>
            <a:endParaRPr lang="pl-PL" dirty="0"/>
          </a:p>
        </p:txBody>
      </p:sp>
      <p:pic>
        <p:nvPicPr>
          <p:cNvPr id="7171" name="Picture 3" descr="C:\Users\Wiesio\Desktop\sluchaw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8" y="4437112"/>
            <a:ext cx="1334990" cy="218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1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591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1"/>
                            </p:stCondLst>
                            <p:childTnLst>
                              <p:par>
                                <p:cTn id="12" presetID="28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916832"/>
          </a:xfrm>
        </p:spPr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30</a:t>
            </a:fld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539552" y="1484784"/>
            <a:ext cx="8604448" cy="461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None/>
            </a:pPr>
            <a:r>
              <a:rPr lang="pl-PL" sz="6000" b="1" noProof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pl-PL" sz="8000" b="1" noProof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pl-PL" sz="8800" b="1" noProof="1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pl-PL" sz="9600" b="1" noProof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INNOWACJE</a:t>
            </a:r>
            <a:r>
              <a:rPr lang="pl-PL" sz="9600" b="1" noProof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pl-PL" sz="9600" b="1" noProof="1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pl-PL" sz="6000" b="1" noProof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pl-PL" sz="6000" b="1" noProof="1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081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9790"/>
            <a:ext cx="9144000" cy="1268760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l-PL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BIOGAZ   ROLNICZY</a:t>
            </a:r>
            <a:endParaRPr lang="pl-PL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0" y="1268760"/>
            <a:ext cx="2267743" cy="5589240"/>
          </a:xfrm>
        </p:spPr>
        <p:txBody>
          <a:bodyPr/>
          <a:lstStyle/>
          <a:p>
            <a:pPr algn="ctr"/>
            <a:r>
              <a:rPr lang="pl-PL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Art. 3 pkt. 20a ustawa „Prawo Energetyczne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”</a:t>
            </a:r>
          </a:p>
          <a:p>
            <a:pPr algn="ctr"/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Biogaz 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rolniczy</a:t>
            </a:r>
            <a:r>
              <a:rPr lang="pl-PL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; paliwo gazowe powstałe w wyniku fermentacji beztlenowej 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surowców rolniczych </a:t>
            </a:r>
            <a:r>
              <a:rPr lang="pl-PL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… 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lub pozostałości przetwórstwa produktów pochodzenia rolniczego ….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A12E-F252-4F1C-93FD-36E942630AC7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11248" y="625256"/>
            <a:ext cx="5589248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857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ZAGOSPODAROWANIE 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OSADU/POFERMENTU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NAWÓZ  ORGANICZNY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F243E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415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PIROLIZA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beztlenowa termochemia (300-700 C) np..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sady, flotaty itp..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1362"/>
            <a:ext cx="9170603" cy="569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80905"/>
            <a:ext cx="565212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40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pl-PL" sz="5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POWIETRZNE</a:t>
            </a:r>
            <a:r>
              <a:rPr lang="pl-PL" sz="4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5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POMPY  CIEPŁA </a:t>
            </a:r>
            <a:endParaRPr lang="pl-PL" sz="5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0" y="1268760"/>
            <a:ext cx="3465513" cy="5589240"/>
          </a:xfrm>
        </p:spPr>
        <p:txBody>
          <a:bodyPr/>
          <a:lstStyle/>
          <a:p>
            <a:pPr algn="ctr"/>
            <a:r>
              <a:rPr lang="pl-PL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TRANSFORMATOR CIEPŁA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(PL)</a:t>
            </a:r>
          </a:p>
          <a:p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COP – 4,6</a:t>
            </a:r>
          </a:p>
          <a:p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Temp wody – 55 C</a:t>
            </a:r>
          </a:p>
          <a:p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Pobór mocy – 4kW</a:t>
            </a:r>
          </a:p>
          <a:p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Moc grzewcza – 16,7 kW</a:t>
            </a:r>
          </a:p>
          <a:p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 – TON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(JAP)</a:t>
            </a:r>
          </a:p>
          <a:p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COP – 4,3</a:t>
            </a:r>
          </a:p>
          <a:p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Temp wody 95 C</a:t>
            </a:r>
          </a:p>
          <a:p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Pobór mocy – 6,9 kW</a:t>
            </a:r>
          </a:p>
          <a:p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Moc grzewcza -  30 kW</a:t>
            </a:r>
          </a:p>
          <a:p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Czynnik chłodniczy – CO2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A12E-F252-4F1C-93FD-36E942630AC7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  <p:pic>
        <p:nvPicPr>
          <p:cNvPr id="6" name="Symbol zastępczy zawartości 5" descr="C:\Users\Andrzej\AppData\Local\Microsoft\Windows\Temporary Internet Files\Content.Outlook\7672IUEX\DSC_8443a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7" t="5651" r="12724" b="6871"/>
          <a:stretch/>
        </p:blipFill>
        <p:spPr bwMode="auto">
          <a:xfrm>
            <a:off x="3491880" y="1196753"/>
            <a:ext cx="5652121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17032"/>
            <a:ext cx="5652120" cy="302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00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8532440" cy="4464496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orby termokurczliwe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z niską barierą CO2 dla świeżego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twardego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sera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Wysoka przejrzystość – efekt skóry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Kontrolowana przepuszczalność dla każdego rodzaju sera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Polskie dopuszczenia PZH  i  SGGW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Wielowarstwowość (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 szt.)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PRZEDŁUŻENIE terminu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WAŻNOŚCI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 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do 6 miesięcy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D0D4-192A-4881-B15E-A08ED10AE680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4314"/>
            <a:ext cx="3491878" cy="232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534313"/>
            <a:ext cx="3491880" cy="232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4534313"/>
            <a:ext cx="3024336" cy="232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96975"/>
          </a:xfr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INNOWACJA 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ROKU 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pl-PL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SIAL 2016</a:t>
            </a:r>
            <a:endParaRPr lang="pl-PL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6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NIEDORÓBKI  MLECZARSKIE  2016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842" y="1412776"/>
            <a:ext cx="9120158" cy="5445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ODBIORCA  PRZEMYSŁOWY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przywilej obniżenia opłat za e. e. </a:t>
            </a:r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(zwrot akcyzy, zielonej opłaty)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ok.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4-7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 Ustawie o OZE </a:t>
            </a:r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(nowelizacja).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Dotyczy np.. produkcji soków i przetwórstwa OW, oleje, skrobia, piwo, słód,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woda</a:t>
            </a:r>
            <a:r>
              <a:rPr 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BRAK !!!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  STOPIEŃ  ZASILANIA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BRAK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przejrzystych mechanizmów powiadamiania i limitów mocy </a:t>
            </a:r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(umowy z operatorem czy Rozporządzenia)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Mleczarstwo traktowane podobnie jak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inne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fabryki…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SPORY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  URE 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(widmo kary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do 15% obrotów i 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3 - krotność poborów osoby odpowiedzialnej).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PRAWO  WODNE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obowiązek zainstalowania inteligentnych liczników </a:t>
            </a:r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(także na własnych ujęciach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lub  statystyczny przelicznik: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3,4 l/wody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1 l mleka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?!  </a:t>
            </a:r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(np. dla wyprodukowania 1 l wody 1,2 l wody)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ŚLAD WODNY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KRAJOWE  SYSTEMY JAKOŚCI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MLECZARSTWO może korzystać tylko 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„JAKOŚĆ i TRADYCJA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lub EKO, a np. mięso 5 programów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FUNDUSZ  PROMOCJI MLEKA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– PRZEWAGA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producentów rolnych (5 z 4) NAD PRETWÓRCAMI (3 z 4)  + 1 z Izb Rolniczych – od 2017 roku.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 flipV="1">
            <a:off x="6948264" y="6525344"/>
            <a:ext cx="1509936" cy="332656"/>
          </a:xfrm>
        </p:spPr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36</a:t>
            </a:fld>
            <a:endParaRPr lang="pl-PL" dirty="0"/>
          </a:p>
        </p:txBody>
      </p:sp>
      <p:pic>
        <p:nvPicPr>
          <p:cNvPr id="3074" name="Picture 2" descr="C:\Users\Wiesio\Pictures\25123c-glamroc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" y="1"/>
            <a:ext cx="1453705" cy="12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90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NIEDORÓBKI  MLECZARSKIE  2016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842" y="1340768"/>
            <a:ext cx="9120158" cy="55172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BŁĘDY w Programie Operacyjnym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Infrastruktura i Środowisko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 kryteriach dostępu występują spółdzielnie mieszkaniowe 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(forma prawna – kod 140)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POMINIĘTO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np. spółdzielczość mleczarską 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(forma prawna - kod 160)</a:t>
            </a:r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3 tygodnie przed końcem naboru TYLKO oświadczenie pracownika NFOŚiGW ?!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BRAK  PRZEDSTAWICIELA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MLECZARZY W KOMITECIE MONITORUJĄCYM PROW 2014-2020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Zarządzenie MRiRW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NIEUREGULOWANA  KWESTIA  ANALOGÓW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OLEI ROŚLINNYCH, DODATKÓW, ENZYMÓW W PRZETWÓRSTWIE MLEKA PKD 10.51. </a:t>
            </a:r>
          </a:p>
          <a:p>
            <a:pPr marL="0" indent="0"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Interpretacja ARiMR o produktach roślinnych, kontrole, zwrot dotacji itd..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USTAWA  o  SPÓŁDZIELNIACH ROLNIKÓW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projekt w procesie legislacji, możliwość przetwarzania płodów rolnych, min. 5 członków, na bazie Ustawy 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„PRAWO SPÓŁDZIELCZE”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 1982 roku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 flipV="1">
            <a:off x="6948264" y="6705600"/>
            <a:ext cx="1509936" cy="152400"/>
          </a:xfrm>
        </p:spPr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37</a:t>
            </a:fld>
            <a:endParaRPr lang="pl-PL" dirty="0"/>
          </a:p>
        </p:txBody>
      </p:sp>
      <p:pic>
        <p:nvPicPr>
          <p:cNvPr id="3074" name="Picture 2" descr="C:\Users\Wiesio\Pictures\25123c-glamroc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" y="1"/>
            <a:ext cx="1453705" cy="12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60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42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42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42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42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532440" cy="1944217"/>
          </a:xfrm>
        </p:spPr>
        <p:txBody>
          <a:bodyPr/>
          <a:lstStyle/>
          <a:p>
            <a: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Więcej  informacji  w  cyklu  artykułów </a:t>
            </a:r>
            <a:r>
              <a:rPr lang="pl-PL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„Dotacje  w  praktyce”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2780928"/>
            <a:ext cx="8388424" cy="4077072"/>
          </a:xfrm>
        </p:spPr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D0D4-192A-4881-B15E-A08ED10AE680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  <p:pic>
        <p:nvPicPr>
          <p:cNvPr id="6" name="Picture 2" descr="6_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18" y="2695062"/>
            <a:ext cx="2869612" cy="3613281"/>
          </a:xfrm>
          <a:prstGeom prst="rect">
            <a:avLst/>
          </a:prstGeom>
          <a:noFill/>
        </p:spPr>
      </p:pic>
      <p:pic>
        <p:nvPicPr>
          <p:cNvPr id="7" name="Picture 4" descr="http://www.poradnik.net.pl/pr_img/okladka_nr_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549" y="2140319"/>
            <a:ext cx="2880320" cy="3533776"/>
          </a:xfrm>
          <a:prstGeom prst="rect">
            <a:avLst/>
          </a:prstGeom>
          <a:noFill/>
        </p:spPr>
      </p:pic>
      <p:sp>
        <p:nvSpPr>
          <p:cNvPr id="2050" name="AutoShape 2" descr="http://www.apbiznes.pl/strona-ai/%20http:/www.apbiznes.pl/wp-content/uploads/2011/05/okladka_2_2011_a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Picture 2" descr="http://www.czystaenergia.pl/gfx/ce_okladk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6083" y="2735327"/>
            <a:ext cx="2664296" cy="3573016"/>
          </a:xfrm>
          <a:prstGeom prst="rect">
            <a:avLst/>
          </a:prstGeom>
          <a:noFill/>
        </p:spPr>
      </p:pic>
      <p:pic>
        <p:nvPicPr>
          <p:cNvPr id="10242" name="Picture 2" descr="pw_02_1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844" y="3954667"/>
            <a:ext cx="2220808" cy="2903333"/>
          </a:xfrm>
          <a:prstGeom prst="rect">
            <a:avLst/>
          </a:prstGeom>
          <a:noFill/>
        </p:spPr>
      </p:pic>
      <p:pic>
        <p:nvPicPr>
          <p:cNvPr id="1026" name="Picture 2" descr="Przemysł Spożywczy 10/201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3527"/>
            <a:ext cx="259325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leczarstwo.com/thumbs/magazines/4/thumbs/150x200_photo379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27" y="3214125"/>
            <a:ext cx="2382238" cy="337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ospodarkamiesna.pl/baner/12d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48" y="4404867"/>
            <a:ext cx="1854603" cy="249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sigma-not.pl/2008/61/1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860" y="3959295"/>
            <a:ext cx="2080009" cy="29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gro.apbiznes.pl/wp-content/uploads/2014/11/2014_2_Ai_mleczarstwo_mala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74" y="3965588"/>
            <a:ext cx="2226398" cy="293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owy Przegląd Mleczarski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73" y="4746746"/>
            <a:ext cx="2805362" cy="184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4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3528392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3600" i="1" dirty="0" smtClean="0"/>
              <a:t>                         </a:t>
            </a:r>
            <a:br>
              <a:rPr lang="pl-PL" sz="3600" i="1" dirty="0" smtClean="0"/>
            </a:br>
            <a:r>
              <a:rPr lang="pl-PL" sz="3600" i="1" dirty="0" smtClean="0"/>
              <a:t/>
            </a:r>
            <a:br>
              <a:rPr lang="pl-PL" sz="3600" i="1" dirty="0" smtClean="0"/>
            </a:br>
            <a:r>
              <a:rPr lang="pl-PL" sz="2800" i="1" dirty="0" smtClean="0">
                <a:latin typeface="Calibri" panose="020F0502020204030204" pitchFamily="34" charset="0"/>
              </a:rPr>
              <a:t>Dziękuję  za  uwagę:</a:t>
            </a:r>
            <a:r>
              <a:rPr lang="pl-PL" sz="3600" i="1" dirty="0" smtClean="0">
                <a:latin typeface="Calibri" panose="020F0502020204030204" pitchFamily="34" charset="0"/>
              </a:rPr>
              <a:t/>
            </a:r>
            <a:br>
              <a:rPr lang="pl-PL" sz="3600" i="1" dirty="0" smtClean="0">
                <a:latin typeface="Calibri" panose="020F0502020204030204" pitchFamily="34" charset="0"/>
              </a:rPr>
            </a:br>
            <a:r>
              <a:rPr lang="pl-PL" sz="3600" i="1" dirty="0" smtClean="0"/>
              <a:t>                            </a:t>
            </a:r>
            <a:r>
              <a:rPr lang="pl-PL" sz="4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Wiesław  Wasilewski</a:t>
            </a:r>
            <a:r>
              <a:rPr lang="pl-PL" sz="4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l-PL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l-PL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  <a:r>
              <a:rPr lang="pl-PL" sz="32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pl-PL" sz="2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funduszepomocowe@wp.pl</a:t>
            </a:r>
            <a:endParaRPr lang="pl-PL" sz="20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3212976"/>
            <a:ext cx="9036496" cy="393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sz="1800" b="1" i="1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EUROMLECZ </a:t>
            </a:r>
            <a:r>
              <a:rPr lang="pl-PL" sz="1800" b="1" i="1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2017</a:t>
            </a:r>
            <a:endParaRPr lang="pl-PL" sz="1800" b="1" i="1" dirty="0" smtClean="0">
              <a:solidFill>
                <a:srgbClr val="66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pl-PL" sz="2400" i="1" dirty="0" smtClean="0">
                <a:latin typeface="Arial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pl-PL" sz="2400" i="1" dirty="0" smtClean="0">
                <a:latin typeface="Arial" charset="0"/>
              </a:rPr>
              <a:t>                                       ... Jesteśmy  dumni  z  faktu,  </a:t>
            </a:r>
          </a:p>
          <a:p>
            <a:pPr eaLnBrk="1" hangingPunct="1">
              <a:buFontTx/>
              <a:buNone/>
            </a:pPr>
            <a:r>
              <a:rPr lang="pl-PL" sz="2400" i="1" dirty="0">
                <a:latin typeface="Arial" charset="0"/>
              </a:rPr>
              <a:t> </a:t>
            </a:r>
            <a:r>
              <a:rPr lang="pl-PL" sz="2400" i="1" dirty="0" smtClean="0">
                <a:latin typeface="Arial" charset="0"/>
              </a:rPr>
              <a:t>                                               że  posiadamy skromny  udział </a:t>
            </a:r>
          </a:p>
          <a:p>
            <a:pPr eaLnBrk="1" hangingPunct="1">
              <a:buFontTx/>
              <a:buNone/>
            </a:pPr>
            <a:r>
              <a:rPr lang="pl-PL" sz="2400" i="1" dirty="0">
                <a:latin typeface="Arial" charset="0"/>
              </a:rPr>
              <a:t> </a:t>
            </a:r>
            <a:r>
              <a:rPr lang="pl-PL" sz="2400" i="1" dirty="0" smtClean="0">
                <a:latin typeface="Arial" charset="0"/>
              </a:rPr>
              <a:t>                                                     w  radykalnej  zmianie  oblicza  </a:t>
            </a:r>
          </a:p>
          <a:p>
            <a:pPr eaLnBrk="1" hangingPunct="1">
              <a:buFontTx/>
              <a:buNone/>
            </a:pPr>
            <a:r>
              <a:rPr lang="pl-PL" sz="2400" i="1" dirty="0" smtClean="0">
                <a:latin typeface="Arial" charset="0"/>
              </a:rPr>
              <a:t>                                                             polskiego  mleczarstwa ….</a:t>
            </a:r>
          </a:p>
          <a:p>
            <a:pPr algn="ctr" eaLnBrk="1" hangingPunct="1">
              <a:buFontTx/>
              <a:buNone/>
            </a:pPr>
            <a:endParaRPr lang="pl-PL" sz="2400" i="1" dirty="0" smtClean="0"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pl-PL" sz="2000" i="1" dirty="0" smtClean="0"/>
              <a:t>                                   Ciechocinek,  4  stycznia  </a:t>
            </a:r>
            <a:r>
              <a:rPr lang="pl-PL" sz="2000" i="1" dirty="0" smtClean="0"/>
              <a:t>2017 </a:t>
            </a:r>
            <a:r>
              <a:rPr lang="pl-PL" sz="2000" i="1" dirty="0" smtClean="0"/>
              <a:t>r.</a:t>
            </a:r>
          </a:p>
          <a:p>
            <a:pPr eaLnBrk="1" hangingPunct="1"/>
            <a:endParaRPr lang="pl-PL" dirty="0" smtClean="0"/>
          </a:p>
        </p:txBody>
      </p:sp>
      <p:sp>
        <p:nvSpPr>
          <p:cNvPr id="7577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876256" y="6597352"/>
            <a:ext cx="1581944" cy="108248"/>
          </a:xfrm>
          <a:noFill/>
        </p:spPr>
        <p:txBody>
          <a:bodyPr/>
          <a:lstStyle/>
          <a:p>
            <a:fld id="{87D3C8F2-DFD0-4AAD-B110-17F3FD29A25A}" type="slidenum">
              <a:rPr lang="pl-PL"/>
              <a:pPr/>
              <a:t>39</a:t>
            </a:fld>
            <a:endParaRPr lang="pl-PL" dirty="0"/>
          </a:p>
        </p:txBody>
      </p:sp>
      <p:pic>
        <p:nvPicPr>
          <p:cNvPr id="6" name="Picture 1" descr="C:\Users\Wiesio\Desktop\krowsko zarows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1581"/>
            <a:ext cx="2555776" cy="31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25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25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25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25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/>
              <a:t>                  MAPA  DROGOWA 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820881"/>
              </p:ext>
            </p:extLst>
          </p:nvPr>
        </p:nvGraphicFramePr>
        <p:xfrm>
          <a:off x="0" y="1175747"/>
          <a:ext cx="9144000" cy="565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pic>
        <p:nvPicPr>
          <p:cNvPr id="5" name="Picture 2" descr="https://encrypted-tbn1.gstatic.com/images?q=tbn:ANd9GcQz7vIPUorn7frAk_n6Y6qgF4q19J_4FYf9v1xWaLBF_QPzP8WZG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5776" cy="11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8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916832"/>
          </a:xfrm>
        </p:spPr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685800" y="1412776"/>
            <a:ext cx="8458200" cy="468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None/>
            </a:pPr>
            <a:r>
              <a:rPr lang="pl-PL" sz="6000" b="1" noProof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WSPARCIE  </a:t>
            </a:r>
            <a:r>
              <a:rPr lang="pl-PL" sz="8000" b="1" noProof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buNone/>
            </a:pPr>
            <a:r>
              <a:rPr lang="pl-PL" sz="9600" b="1" noProof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DUŻEGO</a:t>
            </a:r>
            <a:r>
              <a:rPr lang="pl-PL" sz="8000" b="1" noProof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buNone/>
            </a:pPr>
            <a:r>
              <a:rPr lang="pl-PL" sz="6000" b="1" noProof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MLECZARSTWA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379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Poddziałanie 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1.6.1 </a:t>
            </a: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Źródła wysokosprawnej kogeneracji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Budowa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przebudowa jednostek wysokosprawnej kogeneracji oraz przebudowa istniejących jednostek na jednostki wysokosprawnej kogeneracji </a:t>
            </a:r>
            <a:r>
              <a:rPr lang="pl-PL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wykorzystujące biomasę jako paliwo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Budowa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nowych jednostek wysokosprawnej kogeneracji o nominalnej mocy cieplnej </a:t>
            </a:r>
            <a:r>
              <a:rPr lang="pl-PL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mniejszej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lub równej 20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MW – min. 1 MW</a:t>
            </a:r>
          </a:p>
          <a:p>
            <a:pPr marL="457200" indent="-457200">
              <a:buAutoNum type="arabicPeriod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Realizacja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kompleksowych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projektów - budowa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nowych lub przebudowy istniejących jednostek wysokosprawnej kogeneracji wraz z sieciami </a:t>
            </a:r>
          </a:p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Kwota - 420,000,00 PLN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Ministerstwo Energetyki/Narodowy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Fundusz Ochrony Środowiska i Gospodarki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Wodnej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NABÓR -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 kwartał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Czy nadal wykluczenie spółdzielni ? …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r>
              <a:rPr lang="pl-PL" sz="4000" dirty="0" smtClean="0">
                <a:latin typeface="Calibri" panose="020F0502020204030204" pitchFamily="34" charset="0"/>
              </a:rPr>
              <a:t>                      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PROGRAM  OPERACYJNY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INFRASTRUKTURA  i  ŚRODOWIS</a:t>
            </a:r>
            <a:r>
              <a:rPr lang="pl-PL" sz="3200" dirty="0" smtClean="0">
                <a:latin typeface="Calibri" panose="020F0502020204030204" pitchFamily="34" charset="0"/>
              </a:rPr>
              <a:t>KO</a:t>
            </a:r>
            <a:endParaRPr lang="pl-PL" sz="3200" dirty="0">
              <a:latin typeface="Calibri" panose="020F0502020204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1" y="0"/>
            <a:ext cx="2520279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90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040560"/>
          </a:xfrm>
        </p:spPr>
        <p:txBody>
          <a:bodyPr/>
          <a:lstStyle/>
          <a:p>
            <a:pPr marL="0" indent="0">
              <a:buNone/>
            </a:pPr>
            <a: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Premiowane projekty;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największym potencjale redukcji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CO2 na jednostkę dofinansowania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 największą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redukcję emisji pyłów do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powietrza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BUDOWA NOWYCH - oszczędność energii pierwotnej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wysokości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min.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Dobór technologii o najmniejszej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 możliwych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emisji CO2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PRZEBUDOWA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istniejących instalacji na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instalacje skutkująca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redukcją CO2 o co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najmniej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w porównaniu do strumienia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ciepła 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istniejącej instalacji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OBOWIĄZKOWY  audyt energetyczny PRZED  i PO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(1.3.3)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Ogólnopolski system wsparcia doradczego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tym dla </a:t>
            </a:r>
            <a:r>
              <a:rPr lang="pl-P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przedsiębiorstw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zakresie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efektywności energetycznej oraz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OZE –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REFUNDACJI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ZALICZKA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50 %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dotacji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WEDŁUG MAPY POMOCY, ale nie więcej niż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k.k.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r>
              <a:rPr lang="pl-PL" sz="4000" dirty="0" smtClean="0">
                <a:latin typeface="Calibri" panose="020F0502020204030204" pitchFamily="34" charset="0"/>
              </a:rPr>
              <a:t>                      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PROGRAM  OPERACYJNY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INFRASTRUKTURA i ŚRODOWIS</a:t>
            </a:r>
            <a:r>
              <a:rPr lang="pl-PL" sz="3200" dirty="0" smtClean="0">
                <a:latin typeface="Calibri" panose="020F0502020204030204" pitchFamily="34" charset="0"/>
              </a:rPr>
              <a:t>KO</a:t>
            </a:r>
            <a:endParaRPr lang="pl-PL" sz="3200" dirty="0">
              <a:latin typeface="Calibri" panose="020F0502020204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1" y="0"/>
            <a:ext cx="2520279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3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MAPA  POMOCY  REGIONALNEJ </a:t>
            </a:r>
            <a:r>
              <a:rPr lang="pl-PL" dirty="0" smtClean="0">
                <a:latin typeface="Calibri" panose="020F0502020204030204" pitchFamily="34" charset="0"/>
              </a:rPr>
              <a:t/>
            </a:r>
            <a:br>
              <a:rPr lang="pl-PL" dirty="0" smtClean="0">
                <a:latin typeface="Calibri" panose="020F0502020204030204" pitchFamily="34" charset="0"/>
              </a:rPr>
            </a:br>
            <a:r>
              <a:rPr lang="pl-PL" sz="2400" i="1" dirty="0" smtClean="0">
                <a:latin typeface="Calibri" panose="020F0502020204030204" pitchFamily="34" charset="0"/>
              </a:rPr>
              <a:t>na lata  2014-2020</a:t>
            </a:r>
            <a:endParaRPr lang="pl-PL" sz="2400" i="1" dirty="0">
              <a:latin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pic>
        <p:nvPicPr>
          <p:cNvPr id="5" name="Picture 2" descr="http://pim.pl/uploads/2015/07/fundusze_ue_mapa_pomocy_regionalnej_2014_202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3999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08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ziałanie 1.2.  </a:t>
            </a: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Promowanie efektywności energetycznej i </a:t>
            </a:r>
            <a:endParaRPr lang="pl-PL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korzystania </a:t>
            </a: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OZE w przedsiębiorstwach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pl-P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Przebudowa </a:t>
            </a:r>
            <a:r>
              <a:rPr lang="pl-P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linii produkcyjnych na bardziej efektywne </a:t>
            </a:r>
            <a:r>
              <a:rPr lang="pl-P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energetyczne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Głęboka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kompleksowa modernizacja energetyczna budynków w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przedsiębiorstwach </a:t>
            </a:r>
          </a:p>
          <a:p>
            <a:pPr marL="457200" indent="-457200">
              <a:buAutoNum type="arabicPeriod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Zastosowanie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technologii efektywnych energetycznie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 przedsiębiorstwach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poprzez przebudowę lub wymianę na energooszczędne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urządzenia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instalacji technologicznych, oświetlenia i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ciągów transportowych linii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produkcyjnych</a:t>
            </a:r>
          </a:p>
          <a:p>
            <a:pPr marL="457200" indent="-457200">
              <a:buAutoNum type="arabicPeriod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Budowa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lub przebudowa lokalnych źródeł ciepła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(wymiana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źródła na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OZE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Zastosowanie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technologii odzysku energii wraz z systemem wykorzystania energii ciepła odpadowego w ramach przedsiębiorstwa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876256" y="6659880"/>
            <a:ext cx="1581944" cy="45719"/>
          </a:xfrm>
        </p:spPr>
        <p:txBody>
          <a:bodyPr/>
          <a:lstStyle/>
          <a:p>
            <a:pPr>
              <a:defRPr/>
            </a:pPr>
            <a:fld id="{AA6D727C-7C69-44BC-B4AF-6D83A54754AC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r>
              <a:rPr lang="pl-PL" sz="4000" dirty="0" smtClean="0">
                <a:latin typeface="Calibri" panose="020F0502020204030204" pitchFamily="34" charset="0"/>
              </a:rPr>
              <a:t>                      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PROGRAM  OPERACYJNY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INFRASTRUKTURA i ŚRODOWIS</a:t>
            </a:r>
            <a:r>
              <a:rPr lang="pl-PL" sz="3200" dirty="0" smtClean="0">
                <a:latin typeface="Calibri" panose="020F0502020204030204" pitchFamily="34" charset="0"/>
              </a:rPr>
              <a:t>KO</a:t>
            </a:r>
            <a:endParaRPr lang="pl-PL" sz="3200" dirty="0">
              <a:latin typeface="Calibri" panose="020F0502020204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1" y="0"/>
            <a:ext cx="2520279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5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kołajki 2007">
  <a:themeElements>
    <a:clrScheme name="Mikołajki 2007 8">
      <a:dk1>
        <a:srgbClr val="CC3300"/>
      </a:dk1>
      <a:lt1>
        <a:srgbClr val="FFFF00"/>
      </a:lt1>
      <a:dk2>
        <a:srgbClr val="0000FF"/>
      </a:dk2>
      <a:lt2>
        <a:srgbClr val="FFFF00"/>
      </a:lt2>
      <a:accent1>
        <a:srgbClr val="FF9900"/>
      </a:accent1>
      <a:accent2>
        <a:srgbClr val="FF3300"/>
      </a:accent2>
      <a:accent3>
        <a:srgbClr val="AAAAFF"/>
      </a:accent3>
      <a:accent4>
        <a:srgbClr val="DADA00"/>
      </a:accent4>
      <a:accent5>
        <a:srgbClr val="FFCAAA"/>
      </a:accent5>
      <a:accent6>
        <a:srgbClr val="E72D00"/>
      </a:accent6>
      <a:hlink>
        <a:srgbClr val="FF0000"/>
      </a:hlink>
      <a:folHlink>
        <a:srgbClr val="FFFFFF"/>
      </a:folHlink>
    </a:clrScheme>
    <a:fontScheme name="Mikołajki 2007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ikołajki 20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kołajki 20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kołajki 20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kołajki 20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kołajki 20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kołajki 20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kołajki 20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kołajki 2007 8">
        <a:dk1>
          <a:srgbClr val="CC3300"/>
        </a:dk1>
        <a:lt1>
          <a:srgbClr val="FFFF00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FF3300"/>
        </a:accent2>
        <a:accent3>
          <a:srgbClr val="AAAAFF"/>
        </a:accent3>
        <a:accent4>
          <a:srgbClr val="DADA00"/>
        </a:accent4>
        <a:accent5>
          <a:srgbClr val="FFCAAA"/>
        </a:accent5>
        <a:accent6>
          <a:srgbClr val="E72D00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95408</TotalTime>
  <Words>2200</Words>
  <Application>Microsoft Office PowerPoint</Application>
  <PresentationFormat>Pokaz na ekranie (4:3)</PresentationFormat>
  <Paragraphs>393</Paragraphs>
  <Slides>39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  <vt:variant>
        <vt:lpstr>Pokazy niestandardowe</vt:lpstr>
      </vt:variant>
      <vt:variant>
        <vt:i4>1</vt:i4>
      </vt:variant>
    </vt:vector>
  </HeadingPairs>
  <TitlesOfParts>
    <vt:vector size="41" baseType="lpstr">
      <vt:lpstr>Mikołajki 2007</vt:lpstr>
      <vt:lpstr>                                                                 </vt:lpstr>
      <vt:lpstr>Prezentacja programu PowerPoint</vt:lpstr>
      <vt:lpstr>Prezentację  prowadzi:</vt:lpstr>
      <vt:lpstr>                  MAPA  DROGOWA </vt:lpstr>
      <vt:lpstr>.</vt:lpstr>
      <vt:lpstr>                       PROGRAM  OPERACYJNY                          INFRASTRUKTURA  i  ŚRODOWISKO</vt:lpstr>
      <vt:lpstr>                       PROGRAM  OPERACYJNY                          INFRASTRUKTURA i ŚRODOWISKO</vt:lpstr>
      <vt:lpstr>MAPA  POMOCY  REGIONALNEJ  na lata  2014-2020</vt:lpstr>
      <vt:lpstr>                       PROGRAM  OPERACYJNY                          INFRASTRUKTURA i ŚRODOWISKO</vt:lpstr>
      <vt:lpstr>                       PROGRAM  OPERACYJNY                          INFRASTRUKTURA i ŚRODOWISKO</vt:lpstr>
      <vt:lpstr>                                       PROMOCJA                    SYSTEMY JAKOŚCI ŻYWNOŚCI</vt:lpstr>
      <vt:lpstr>                    PROMOCJA</vt:lpstr>
      <vt:lpstr>                    PROMOCJA</vt:lpstr>
      <vt:lpstr>                           PROW  2014-2020                               16.1   „WSPÓŁPRACA”   (EPI)</vt:lpstr>
      <vt:lpstr>                        PROW  2014-2020                             16.1   „WSPÓŁPRACA”   (EPI)</vt:lpstr>
      <vt:lpstr>                       PROW  2014-2020                           16.1   „WSPÓŁPRACA”   (EPI)</vt:lpstr>
      <vt:lpstr>.</vt:lpstr>
      <vt:lpstr>            PROW  4.2                    PRZETWÓRSTWO</vt:lpstr>
      <vt:lpstr>                                WYKAZ RODZAJÓW INWESTYCJI ZWIĄZANYCH                                  z OCHRONĄ ŚRODOWISKA                                  lub PRZECIWDZIAŁANIEM ZMIANOM KLIMATU</vt:lpstr>
      <vt:lpstr>                 …PAMIĘTAJMY  O  PRZETARGACH…</vt:lpstr>
      <vt:lpstr>                                            PROGRAM  OPERACYJNY                                               POLSKA  WSCHODNIA</vt:lpstr>
      <vt:lpstr>                   KREDYT  NA  INNOWACJE </vt:lpstr>
      <vt:lpstr>                  OCHRONA WŁASNOŚCI PRZEMYSŁOWEJ               PO IR  2.3.4</vt:lpstr>
      <vt:lpstr>.</vt:lpstr>
      <vt:lpstr>NOWE  EKOOBOWIĄZKI  </vt:lpstr>
      <vt:lpstr>NOWE  EKOOBOWIĄZKI</vt:lpstr>
      <vt:lpstr>NOWE  EKOOBOWIĄZKI</vt:lpstr>
      <vt:lpstr>NOWE  EKOOBOWIĄZKI</vt:lpstr>
      <vt:lpstr>NOWE  EKOOBOWIĄZKI</vt:lpstr>
      <vt:lpstr>.</vt:lpstr>
      <vt:lpstr>BIOGAZ   ROLNICZY</vt:lpstr>
      <vt:lpstr>ZAGOSPODAROWANIE  OSADU/POFERMENTU NAWÓZ  ORGANICZNY</vt:lpstr>
      <vt:lpstr>PIROLIZA  – beztlenowa termochemia (300-700 C) np..  osady, flotaty itp..</vt:lpstr>
      <vt:lpstr>POWIETRZNE  POMPY  CIEPŁA </vt:lpstr>
      <vt:lpstr>INNOWACJA  ROKU  -  SIAL 2016</vt:lpstr>
      <vt:lpstr>              NIEDORÓBKI  MLECZARSKIE  2016</vt:lpstr>
      <vt:lpstr>              NIEDORÓBKI  MLECZARSKIE  2016</vt:lpstr>
      <vt:lpstr>Więcej  informacji  w  cyklu  artykułów  „Dotacje  w  praktyce”</vt:lpstr>
      <vt:lpstr>                           Dziękuję  za  uwagę:                             Wiesław  Wasilewski                                  funduszepomocowe@wp.pl</vt:lpstr>
      <vt:lpstr>Pokaz niestandardowy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„Postęp techniczny w przetwórstwie mleka” TECHMILK 2007</dc:title>
  <dc:creator>Wiesław Wasilewski</dc:creator>
  <cp:lastModifiedBy>Wiesio</cp:lastModifiedBy>
  <cp:revision>1993</cp:revision>
  <dcterms:created xsi:type="dcterms:W3CDTF">2007-02-04T22:22:26Z</dcterms:created>
  <dcterms:modified xsi:type="dcterms:W3CDTF">2017-01-03T23:29:24Z</dcterms:modified>
</cp:coreProperties>
</file>